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48" r:id="rId2"/>
    <p:sldId id="450" r:id="rId3"/>
    <p:sldId id="451" r:id="rId4"/>
    <p:sldId id="452" r:id="rId5"/>
    <p:sldId id="453" r:id="rId6"/>
    <p:sldId id="454" r:id="rId7"/>
    <p:sldId id="455" r:id="rId8"/>
    <p:sldId id="456" r:id="rId9"/>
    <p:sldId id="457" r:id="rId10"/>
    <p:sldId id="458" r:id="rId11"/>
    <p:sldId id="459" r:id="rId12"/>
    <p:sldId id="460" r:id="rId13"/>
    <p:sldId id="461" r:id="rId14"/>
    <p:sldId id="471" r:id="rId15"/>
    <p:sldId id="473" r:id="rId16"/>
    <p:sldId id="475" r:id="rId17"/>
    <p:sldId id="465" r:id="rId18"/>
    <p:sldId id="466" r:id="rId19"/>
    <p:sldId id="467" r:id="rId20"/>
    <p:sldId id="468" r:id="rId21"/>
    <p:sldId id="470" r:id="rId22"/>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90" autoAdjust="0"/>
  </p:normalViewPr>
  <p:slideViewPr>
    <p:cSldViewPr>
      <p:cViewPr>
        <p:scale>
          <a:sx n="94" d="100"/>
          <a:sy n="94" d="100"/>
        </p:scale>
        <p:origin x="-882" y="216"/>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notesViewPr>
    <p:cSldViewPr>
      <p:cViewPr varScale="1">
        <p:scale>
          <a:sx n="51" d="100"/>
          <a:sy n="51" d="100"/>
        </p:scale>
        <p:origin x="-2958" y="-108"/>
      </p:cViewPr>
      <p:guideLst>
        <p:guide orient="horz" pos="310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3.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a:effectLst/>
              </a:rPr>
              <a:t>Total Numbers of Lower Back Pain Referrals (with and without STarT Back Screening Tool Attached)</a:t>
            </a:r>
            <a:endParaRPr lang="en-GB" dirty="0">
              <a:effectLst/>
            </a:endParaRPr>
          </a:p>
        </c:rich>
      </c:tx>
      <c:overlay val="0"/>
    </c:title>
    <c:autoTitleDeleted val="0"/>
    <c:plotArea>
      <c:layout/>
      <c:barChart>
        <c:barDir val="col"/>
        <c:grouping val="stacked"/>
        <c:varyColors val="0"/>
        <c:ser>
          <c:idx val="0"/>
          <c:order val="0"/>
          <c:tx>
            <c:strRef>
              <c:f>'[SBST Update 18.08.14 (1).xlsx]Sheet1'!$A$3</c:f>
              <c:strCache>
                <c:ptCount val="1"/>
                <c:pt idx="0">
                  <c:v>Attached Start Back Tool</c:v>
                </c:pt>
              </c:strCache>
            </c:strRef>
          </c:tx>
          <c:invertIfNegative val="0"/>
          <c:dLbls>
            <c:showLegendKey val="0"/>
            <c:showVal val="1"/>
            <c:showCatName val="0"/>
            <c:showSerName val="0"/>
            <c:showPercent val="0"/>
            <c:showBubbleSize val="0"/>
            <c:showLeaderLines val="0"/>
          </c:dLbls>
          <c:cat>
            <c:strRef>
              <c:f>'[SBST Update 18.08.14 (1).xlsx]Sheet1'!$B$1:$E$1</c:f>
              <c:strCache>
                <c:ptCount val="4"/>
                <c:pt idx="0">
                  <c:v>April</c:v>
                </c:pt>
                <c:pt idx="1">
                  <c:v>May</c:v>
                </c:pt>
                <c:pt idx="2">
                  <c:v>June</c:v>
                </c:pt>
                <c:pt idx="3">
                  <c:v>July</c:v>
                </c:pt>
              </c:strCache>
            </c:strRef>
          </c:cat>
          <c:val>
            <c:numRef>
              <c:f>'[SBST Update 18.08.14 (1).xlsx]Sheet1'!$B$3:$E$3</c:f>
              <c:numCache>
                <c:formatCode>General</c:formatCode>
                <c:ptCount val="4"/>
                <c:pt idx="0">
                  <c:v>7</c:v>
                </c:pt>
                <c:pt idx="1">
                  <c:v>0</c:v>
                </c:pt>
                <c:pt idx="2">
                  <c:v>35</c:v>
                </c:pt>
                <c:pt idx="3">
                  <c:v>40</c:v>
                </c:pt>
              </c:numCache>
            </c:numRef>
          </c:val>
        </c:ser>
        <c:ser>
          <c:idx val="1"/>
          <c:order val="1"/>
          <c:tx>
            <c:strRef>
              <c:f>'[SBST Update 18.08.14 (1).xlsx]Sheet1'!$A$4</c:f>
              <c:strCache>
                <c:ptCount val="1"/>
                <c:pt idx="0">
                  <c:v>No Tool Attached</c:v>
                </c:pt>
              </c:strCache>
            </c:strRef>
          </c:tx>
          <c:invertIfNegative val="0"/>
          <c:dLbls>
            <c:showLegendKey val="0"/>
            <c:showVal val="1"/>
            <c:showCatName val="0"/>
            <c:showSerName val="0"/>
            <c:showPercent val="0"/>
            <c:showBubbleSize val="0"/>
            <c:showLeaderLines val="0"/>
          </c:dLbls>
          <c:cat>
            <c:strRef>
              <c:f>'[SBST Update 18.08.14 (1).xlsx]Sheet1'!$B$1:$E$1</c:f>
              <c:strCache>
                <c:ptCount val="4"/>
                <c:pt idx="0">
                  <c:v>April</c:v>
                </c:pt>
                <c:pt idx="1">
                  <c:v>May</c:v>
                </c:pt>
                <c:pt idx="2">
                  <c:v>June</c:v>
                </c:pt>
                <c:pt idx="3">
                  <c:v>July</c:v>
                </c:pt>
              </c:strCache>
            </c:strRef>
          </c:cat>
          <c:val>
            <c:numRef>
              <c:f>'[SBST Update 18.08.14 (1).xlsx]Sheet1'!$B$4:$E$4</c:f>
              <c:numCache>
                <c:formatCode>General</c:formatCode>
                <c:ptCount val="4"/>
                <c:pt idx="0">
                  <c:v>140</c:v>
                </c:pt>
                <c:pt idx="1">
                  <c:v>0</c:v>
                </c:pt>
                <c:pt idx="2">
                  <c:v>95</c:v>
                </c:pt>
                <c:pt idx="3">
                  <c:v>71</c:v>
                </c:pt>
              </c:numCache>
            </c:numRef>
          </c:val>
        </c:ser>
        <c:dLbls>
          <c:showLegendKey val="0"/>
          <c:showVal val="0"/>
          <c:showCatName val="0"/>
          <c:showSerName val="0"/>
          <c:showPercent val="0"/>
          <c:showBubbleSize val="0"/>
        </c:dLbls>
        <c:gapWidth val="150"/>
        <c:overlap val="100"/>
        <c:axId val="77332480"/>
        <c:axId val="77334400"/>
      </c:barChart>
      <c:catAx>
        <c:axId val="77332480"/>
        <c:scaling>
          <c:orientation val="minMax"/>
        </c:scaling>
        <c:delete val="0"/>
        <c:axPos val="b"/>
        <c:title>
          <c:tx>
            <c:rich>
              <a:bodyPr/>
              <a:lstStyle/>
              <a:p>
                <a:pPr>
                  <a:defRPr/>
                </a:pPr>
                <a:r>
                  <a:rPr lang="en-GB" dirty="0"/>
                  <a:t>Month of Year</a:t>
                </a:r>
              </a:p>
            </c:rich>
          </c:tx>
          <c:overlay val="0"/>
        </c:title>
        <c:majorTickMark val="out"/>
        <c:minorTickMark val="none"/>
        <c:tickLblPos val="nextTo"/>
        <c:crossAx val="77334400"/>
        <c:crosses val="autoZero"/>
        <c:auto val="1"/>
        <c:lblAlgn val="ctr"/>
        <c:lblOffset val="100"/>
        <c:noMultiLvlLbl val="0"/>
      </c:catAx>
      <c:valAx>
        <c:axId val="77334400"/>
        <c:scaling>
          <c:orientation val="minMax"/>
        </c:scaling>
        <c:delete val="0"/>
        <c:axPos val="l"/>
        <c:majorGridlines/>
        <c:title>
          <c:tx>
            <c:rich>
              <a:bodyPr rot="-5400000" vert="horz"/>
              <a:lstStyle/>
              <a:p>
                <a:pPr>
                  <a:defRPr/>
                </a:pPr>
                <a:r>
                  <a:rPr lang="en-GB" dirty="0"/>
                  <a:t>Total Numbers of Lower Back Pain Referrals</a:t>
                </a:r>
              </a:p>
            </c:rich>
          </c:tx>
          <c:overlay val="0"/>
        </c:title>
        <c:numFmt formatCode="General" sourceLinked="1"/>
        <c:majorTickMark val="out"/>
        <c:minorTickMark val="none"/>
        <c:tickLblPos val="nextTo"/>
        <c:crossAx val="7733248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Physiotherapy Waiting Time </a:t>
            </a:r>
            <a:r>
              <a:rPr lang="en-GB" dirty="0"/>
              <a:t>(weeks)</a:t>
            </a:r>
          </a:p>
        </c:rich>
      </c:tx>
      <c:overlay val="0"/>
    </c:title>
    <c:autoTitleDeleted val="0"/>
    <c:plotArea>
      <c:layout/>
      <c:barChart>
        <c:barDir val="col"/>
        <c:grouping val="clustered"/>
        <c:varyColors val="0"/>
        <c:ser>
          <c:idx val="0"/>
          <c:order val="0"/>
          <c:tx>
            <c:strRef>
              <c:f>Sheet1!$B$1</c:f>
              <c:strCache>
                <c:ptCount val="1"/>
                <c:pt idx="0">
                  <c:v>Waiting time (weeks)</c:v>
                </c:pt>
              </c:strCache>
            </c:strRef>
          </c:tx>
          <c:invertIfNegative val="0"/>
          <c:cat>
            <c:strRef>
              <c:f>Sheet1!$A$2:$A$5</c:f>
              <c:strCache>
                <c:ptCount val="2"/>
                <c:pt idx="0">
                  <c:v>Jan. 2014</c:v>
                </c:pt>
                <c:pt idx="1">
                  <c:v>Aug-14</c:v>
                </c:pt>
              </c:strCache>
            </c:strRef>
          </c:cat>
          <c:val>
            <c:numRef>
              <c:f>Sheet1!$B$2:$B$5</c:f>
              <c:numCache>
                <c:formatCode>General</c:formatCode>
                <c:ptCount val="4"/>
                <c:pt idx="0">
                  <c:v>12</c:v>
                </c:pt>
                <c:pt idx="1">
                  <c:v>4</c:v>
                </c:pt>
              </c:numCache>
            </c:numRef>
          </c:val>
        </c:ser>
        <c:dLbls>
          <c:showLegendKey val="0"/>
          <c:showVal val="0"/>
          <c:showCatName val="0"/>
          <c:showSerName val="0"/>
          <c:showPercent val="0"/>
          <c:showBubbleSize val="0"/>
        </c:dLbls>
        <c:gapWidth val="150"/>
        <c:axId val="77346688"/>
        <c:axId val="77348224"/>
      </c:barChart>
      <c:catAx>
        <c:axId val="77346688"/>
        <c:scaling>
          <c:orientation val="minMax"/>
        </c:scaling>
        <c:delete val="0"/>
        <c:axPos val="b"/>
        <c:majorTickMark val="out"/>
        <c:minorTickMark val="none"/>
        <c:tickLblPos val="nextTo"/>
        <c:crossAx val="77348224"/>
        <c:crosses val="autoZero"/>
        <c:auto val="1"/>
        <c:lblAlgn val="ctr"/>
        <c:lblOffset val="100"/>
        <c:noMultiLvlLbl val="0"/>
      </c:catAx>
      <c:valAx>
        <c:axId val="77348224"/>
        <c:scaling>
          <c:orientation val="minMax"/>
        </c:scaling>
        <c:delete val="0"/>
        <c:axPos val="l"/>
        <c:majorGridlines/>
        <c:numFmt formatCode="General" sourceLinked="1"/>
        <c:majorTickMark val="out"/>
        <c:minorTickMark val="none"/>
        <c:tickLblPos val="nextTo"/>
        <c:crossAx val="77346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FD34-DF80-45D1-8D6A-9475FF7AF978}" type="doc">
      <dgm:prSet loTypeId="urn:microsoft.com/office/officeart/2005/8/layout/hProcess9" loCatId="process" qsTypeId="urn:microsoft.com/office/officeart/2005/8/quickstyle/simple1" qsCatId="simple" csTypeId="urn:microsoft.com/office/officeart/2005/8/colors/accent1_2" csCatId="accent1" phldr="1"/>
      <dgm:spPr/>
    </dgm:pt>
    <dgm:pt modelId="{61E34A06-93FE-4A3A-B89F-8407EAA5FFD6}">
      <dgm:prSet phldrT="[Text]"/>
      <dgm:spPr/>
      <dgm:t>
        <a:bodyPr/>
        <a:lstStyle/>
        <a:p>
          <a:r>
            <a:rPr lang="en-GB" dirty="0" smtClean="0"/>
            <a:t>GP Consultation</a:t>
          </a:r>
          <a:endParaRPr lang="en-GB" dirty="0"/>
        </a:p>
      </dgm:t>
    </dgm:pt>
    <dgm:pt modelId="{421E43B2-F51D-4EC5-9F0C-BCC433498D59}" type="parTrans" cxnId="{7126990E-8D9F-4D16-9B3B-6A26C3FDE363}">
      <dgm:prSet/>
      <dgm:spPr/>
      <dgm:t>
        <a:bodyPr/>
        <a:lstStyle/>
        <a:p>
          <a:endParaRPr lang="en-GB"/>
        </a:p>
      </dgm:t>
    </dgm:pt>
    <dgm:pt modelId="{3F4EEE90-CDDE-471C-8BBC-239DBBBF4BB2}" type="sibTrans" cxnId="{7126990E-8D9F-4D16-9B3B-6A26C3FDE363}">
      <dgm:prSet/>
      <dgm:spPr/>
      <dgm:t>
        <a:bodyPr/>
        <a:lstStyle/>
        <a:p>
          <a:endParaRPr lang="en-GB"/>
        </a:p>
      </dgm:t>
    </dgm:pt>
    <dgm:pt modelId="{7AC69D08-CB34-4CBA-B3C3-D66A09C940CD}">
      <dgm:prSet/>
      <dgm:spPr/>
      <dgm:t>
        <a:bodyPr/>
        <a:lstStyle/>
        <a:p>
          <a:r>
            <a:rPr lang="en-GB" dirty="0" smtClean="0"/>
            <a:t>Referral to Physiotherapy generated automatically</a:t>
          </a:r>
          <a:endParaRPr lang="en-GB" dirty="0"/>
        </a:p>
      </dgm:t>
    </dgm:pt>
    <dgm:pt modelId="{7A686BB5-491B-4D31-8A81-EA872DF47961}" type="parTrans" cxnId="{1C0F3D40-2B0C-4AFF-A300-39F04634947A}">
      <dgm:prSet/>
      <dgm:spPr/>
      <dgm:t>
        <a:bodyPr/>
        <a:lstStyle/>
        <a:p>
          <a:endParaRPr lang="en-GB"/>
        </a:p>
      </dgm:t>
    </dgm:pt>
    <dgm:pt modelId="{7682394D-63A4-437E-88D7-C667774CD344}" type="sibTrans" cxnId="{1C0F3D40-2B0C-4AFF-A300-39F04634947A}">
      <dgm:prSet/>
      <dgm:spPr/>
      <dgm:t>
        <a:bodyPr/>
        <a:lstStyle/>
        <a:p>
          <a:endParaRPr lang="en-GB"/>
        </a:p>
      </dgm:t>
    </dgm:pt>
    <dgm:pt modelId="{28A5875F-D696-4151-97B5-35BF35F53B80}">
      <dgm:prSet/>
      <dgm:spPr/>
      <dgm:t>
        <a:bodyPr/>
        <a:lstStyle/>
        <a:p>
          <a:r>
            <a:rPr lang="en-GB" dirty="0"/>
            <a:t>Appropriate Physiotherapy treatment</a:t>
          </a:r>
        </a:p>
      </dgm:t>
    </dgm:pt>
    <dgm:pt modelId="{AC580225-C27A-49A4-BD4E-7E98DD080F14}" type="sibTrans" cxnId="{EEF6314F-3F70-476F-993E-12F87A22BD07}">
      <dgm:prSet/>
      <dgm:spPr/>
      <dgm:t>
        <a:bodyPr/>
        <a:lstStyle/>
        <a:p>
          <a:endParaRPr lang="en-GB"/>
        </a:p>
      </dgm:t>
    </dgm:pt>
    <dgm:pt modelId="{9FDC5122-E5F3-4E70-8798-A65D26085E48}" type="parTrans" cxnId="{EEF6314F-3F70-476F-993E-12F87A22BD07}">
      <dgm:prSet/>
      <dgm:spPr/>
      <dgm:t>
        <a:bodyPr/>
        <a:lstStyle/>
        <a:p>
          <a:endParaRPr lang="en-GB"/>
        </a:p>
      </dgm:t>
    </dgm:pt>
    <dgm:pt modelId="{C2896AA4-86BB-410A-9F66-143873CB3E59}" type="pres">
      <dgm:prSet presAssocID="{71D0FD34-DF80-45D1-8D6A-9475FF7AF978}" presName="CompostProcess" presStyleCnt="0">
        <dgm:presLayoutVars>
          <dgm:dir/>
          <dgm:resizeHandles val="exact"/>
        </dgm:presLayoutVars>
      </dgm:prSet>
      <dgm:spPr/>
    </dgm:pt>
    <dgm:pt modelId="{358FAA5F-67A4-47A2-A9F3-B988FFB58561}" type="pres">
      <dgm:prSet presAssocID="{71D0FD34-DF80-45D1-8D6A-9475FF7AF978}" presName="arrow" presStyleLbl="bgShp" presStyleIdx="0" presStyleCnt="1"/>
      <dgm:spPr/>
    </dgm:pt>
    <dgm:pt modelId="{58B83A61-6AC3-45B9-8623-DAFD33CA7B3A}" type="pres">
      <dgm:prSet presAssocID="{71D0FD34-DF80-45D1-8D6A-9475FF7AF978}" presName="linearProcess" presStyleCnt="0"/>
      <dgm:spPr/>
    </dgm:pt>
    <dgm:pt modelId="{B9A9ECEC-83F8-4638-AACD-B55153679324}" type="pres">
      <dgm:prSet presAssocID="{61E34A06-93FE-4A3A-B89F-8407EAA5FFD6}" presName="textNode" presStyleLbl="node1" presStyleIdx="0" presStyleCnt="3">
        <dgm:presLayoutVars>
          <dgm:bulletEnabled val="1"/>
        </dgm:presLayoutVars>
      </dgm:prSet>
      <dgm:spPr/>
      <dgm:t>
        <a:bodyPr/>
        <a:lstStyle/>
        <a:p>
          <a:endParaRPr lang="en-GB"/>
        </a:p>
      </dgm:t>
    </dgm:pt>
    <dgm:pt modelId="{7E87A1BF-9BF9-49DC-9183-10C8F3C1A77F}" type="pres">
      <dgm:prSet presAssocID="{3F4EEE90-CDDE-471C-8BBC-239DBBBF4BB2}" presName="sibTrans" presStyleCnt="0"/>
      <dgm:spPr/>
    </dgm:pt>
    <dgm:pt modelId="{2AC5A228-4384-49FE-90A3-3D6764D537B1}" type="pres">
      <dgm:prSet presAssocID="{7AC69D08-CB34-4CBA-B3C3-D66A09C940CD}" presName="textNode" presStyleLbl="node1" presStyleIdx="1" presStyleCnt="3">
        <dgm:presLayoutVars>
          <dgm:bulletEnabled val="1"/>
        </dgm:presLayoutVars>
      </dgm:prSet>
      <dgm:spPr/>
      <dgm:t>
        <a:bodyPr/>
        <a:lstStyle/>
        <a:p>
          <a:endParaRPr lang="en-GB"/>
        </a:p>
      </dgm:t>
    </dgm:pt>
    <dgm:pt modelId="{323A0846-2F55-412D-AAEE-E3607F6E2890}" type="pres">
      <dgm:prSet presAssocID="{7682394D-63A4-437E-88D7-C667774CD344}" presName="sibTrans" presStyleCnt="0"/>
      <dgm:spPr/>
    </dgm:pt>
    <dgm:pt modelId="{8ADF2F94-9EF2-4162-84F6-9C3B579D47D7}" type="pres">
      <dgm:prSet presAssocID="{28A5875F-D696-4151-97B5-35BF35F53B80}" presName="textNode" presStyleLbl="node1" presStyleIdx="2" presStyleCnt="3">
        <dgm:presLayoutVars>
          <dgm:bulletEnabled val="1"/>
        </dgm:presLayoutVars>
      </dgm:prSet>
      <dgm:spPr/>
      <dgm:t>
        <a:bodyPr/>
        <a:lstStyle/>
        <a:p>
          <a:endParaRPr lang="en-GB"/>
        </a:p>
      </dgm:t>
    </dgm:pt>
  </dgm:ptLst>
  <dgm:cxnLst>
    <dgm:cxn modelId="{36D9E2CB-32BB-4500-820D-942A46C0C809}" type="presOf" srcId="{28A5875F-D696-4151-97B5-35BF35F53B80}" destId="{8ADF2F94-9EF2-4162-84F6-9C3B579D47D7}" srcOrd="0" destOrd="0" presId="urn:microsoft.com/office/officeart/2005/8/layout/hProcess9"/>
    <dgm:cxn modelId="{63AF5EA0-D173-4B1E-97F5-C9A53DCA8EEB}" type="presOf" srcId="{71D0FD34-DF80-45D1-8D6A-9475FF7AF978}" destId="{C2896AA4-86BB-410A-9F66-143873CB3E59}" srcOrd="0" destOrd="0" presId="urn:microsoft.com/office/officeart/2005/8/layout/hProcess9"/>
    <dgm:cxn modelId="{122C053A-7FB9-492F-89B0-B39BDAD4639B}" type="presOf" srcId="{61E34A06-93FE-4A3A-B89F-8407EAA5FFD6}" destId="{B9A9ECEC-83F8-4638-AACD-B55153679324}" srcOrd="0" destOrd="0" presId="urn:microsoft.com/office/officeart/2005/8/layout/hProcess9"/>
    <dgm:cxn modelId="{EEF6314F-3F70-476F-993E-12F87A22BD07}" srcId="{71D0FD34-DF80-45D1-8D6A-9475FF7AF978}" destId="{28A5875F-D696-4151-97B5-35BF35F53B80}" srcOrd="2" destOrd="0" parTransId="{9FDC5122-E5F3-4E70-8798-A65D26085E48}" sibTransId="{AC580225-C27A-49A4-BD4E-7E98DD080F14}"/>
    <dgm:cxn modelId="{7126990E-8D9F-4D16-9B3B-6A26C3FDE363}" srcId="{71D0FD34-DF80-45D1-8D6A-9475FF7AF978}" destId="{61E34A06-93FE-4A3A-B89F-8407EAA5FFD6}" srcOrd="0" destOrd="0" parTransId="{421E43B2-F51D-4EC5-9F0C-BCC433498D59}" sibTransId="{3F4EEE90-CDDE-471C-8BBC-239DBBBF4BB2}"/>
    <dgm:cxn modelId="{D7879D7E-A666-47F9-BF13-CA4C37F44611}" type="presOf" srcId="{7AC69D08-CB34-4CBA-B3C3-D66A09C940CD}" destId="{2AC5A228-4384-49FE-90A3-3D6764D537B1}" srcOrd="0" destOrd="0" presId="urn:microsoft.com/office/officeart/2005/8/layout/hProcess9"/>
    <dgm:cxn modelId="{1C0F3D40-2B0C-4AFF-A300-39F04634947A}" srcId="{71D0FD34-DF80-45D1-8D6A-9475FF7AF978}" destId="{7AC69D08-CB34-4CBA-B3C3-D66A09C940CD}" srcOrd="1" destOrd="0" parTransId="{7A686BB5-491B-4D31-8A81-EA872DF47961}" sibTransId="{7682394D-63A4-437E-88D7-C667774CD344}"/>
    <dgm:cxn modelId="{C34330B3-7E47-46D0-8F27-E8D1031F2598}" type="presParOf" srcId="{C2896AA4-86BB-410A-9F66-143873CB3E59}" destId="{358FAA5F-67A4-47A2-A9F3-B988FFB58561}" srcOrd="0" destOrd="0" presId="urn:microsoft.com/office/officeart/2005/8/layout/hProcess9"/>
    <dgm:cxn modelId="{AAD8C538-7819-4D04-9652-66B5176E2077}" type="presParOf" srcId="{C2896AA4-86BB-410A-9F66-143873CB3E59}" destId="{58B83A61-6AC3-45B9-8623-DAFD33CA7B3A}" srcOrd="1" destOrd="0" presId="urn:microsoft.com/office/officeart/2005/8/layout/hProcess9"/>
    <dgm:cxn modelId="{561141DE-69F8-4F45-8C5B-F559B57F74C4}" type="presParOf" srcId="{58B83A61-6AC3-45B9-8623-DAFD33CA7B3A}" destId="{B9A9ECEC-83F8-4638-AACD-B55153679324}" srcOrd="0" destOrd="0" presId="urn:microsoft.com/office/officeart/2005/8/layout/hProcess9"/>
    <dgm:cxn modelId="{81407974-285E-4C99-970B-E53C2E56A78A}" type="presParOf" srcId="{58B83A61-6AC3-45B9-8623-DAFD33CA7B3A}" destId="{7E87A1BF-9BF9-49DC-9183-10C8F3C1A77F}" srcOrd="1" destOrd="0" presId="urn:microsoft.com/office/officeart/2005/8/layout/hProcess9"/>
    <dgm:cxn modelId="{EF493ED4-35D4-4747-BAD4-3B194146C6A1}" type="presParOf" srcId="{58B83A61-6AC3-45B9-8623-DAFD33CA7B3A}" destId="{2AC5A228-4384-49FE-90A3-3D6764D537B1}" srcOrd="2" destOrd="0" presId="urn:microsoft.com/office/officeart/2005/8/layout/hProcess9"/>
    <dgm:cxn modelId="{CBB772EF-2E1B-4329-A61B-D723A0138C7D}" type="presParOf" srcId="{58B83A61-6AC3-45B9-8623-DAFD33CA7B3A}" destId="{323A0846-2F55-412D-AAEE-E3607F6E2890}" srcOrd="3" destOrd="0" presId="urn:microsoft.com/office/officeart/2005/8/layout/hProcess9"/>
    <dgm:cxn modelId="{37D67B06-4EA2-419F-BFFE-6EF6B983E312}" type="presParOf" srcId="{58B83A61-6AC3-45B9-8623-DAFD33CA7B3A}" destId="{8ADF2F94-9EF2-4162-84F6-9C3B579D47D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0.16382</cdr:x>
      <cdr:y>0.19723</cdr:y>
    </cdr:from>
    <cdr:to>
      <cdr:x>0.72362</cdr:x>
      <cdr:y>0.35439</cdr:y>
    </cdr:to>
    <cdr:cxnSp macro="">
      <cdr:nvCxnSpPr>
        <cdr:cNvPr id="3" name="Straight Connector 2"/>
        <cdr:cNvCxnSpPr/>
      </cdr:nvCxnSpPr>
      <cdr:spPr>
        <a:xfrm xmlns:a="http://schemas.openxmlformats.org/drawingml/2006/main">
          <a:off x="1522132" y="1195294"/>
          <a:ext cx="5201397" cy="9525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0.16482</cdr:x>
      <cdr:y>0.69337</cdr:y>
    </cdr:from>
    <cdr:to>
      <cdr:x>0.72563</cdr:x>
      <cdr:y>0.86749</cdr:y>
    </cdr:to>
    <cdr:cxnSp macro="">
      <cdr:nvCxnSpPr>
        <cdr:cNvPr id="5" name="Straight Connector 4"/>
        <cdr:cNvCxnSpPr/>
      </cdr:nvCxnSpPr>
      <cdr:spPr>
        <a:xfrm xmlns:a="http://schemas.openxmlformats.org/drawingml/2006/main" flipV="1">
          <a:off x="1531471" y="4202206"/>
          <a:ext cx="5210735" cy="105522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0.13251</cdr:x>
      <cdr:y>0.8892</cdr:y>
    </cdr:from>
    <cdr:to>
      <cdr:x>0.20717</cdr:x>
      <cdr:y>1</cdr:y>
    </cdr:to>
    <cdr:sp macro="" textlink="">
      <cdr:nvSpPr>
        <cdr:cNvPr id="4" name="TextBox 1"/>
        <cdr:cNvSpPr txBox="1"/>
      </cdr:nvSpPr>
      <cdr:spPr>
        <a:xfrm xmlns:a="http://schemas.openxmlformats.org/drawingml/2006/main">
          <a:off x="1090464" y="3009638"/>
          <a:ext cx="614487" cy="3750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11%</a:t>
          </a:r>
        </a:p>
      </cdr:txBody>
    </cdr:sp>
  </cdr:relSizeAnchor>
  <cdr:relSizeAnchor xmlns:cdr="http://schemas.openxmlformats.org/drawingml/2006/chartDrawing">
    <cdr:from>
      <cdr:x>0.50875</cdr:x>
      <cdr:y>0.89354</cdr:y>
    </cdr:from>
    <cdr:to>
      <cdr:x>0.5875</cdr:x>
      <cdr:y>0.95736</cdr:y>
    </cdr:to>
    <cdr:sp macro="" textlink="">
      <cdr:nvSpPr>
        <cdr:cNvPr id="6" name="TextBox 1"/>
        <cdr:cNvSpPr txBox="1"/>
      </cdr:nvSpPr>
      <cdr:spPr>
        <a:xfrm xmlns:a="http://schemas.openxmlformats.org/drawingml/2006/main">
          <a:off x="4186808" y="3024336"/>
          <a:ext cx="648072"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27%</a:t>
          </a:r>
        </a:p>
      </cdr:txBody>
    </cdr:sp>
  </cdr:relSizeAnchor>
  <cdr:relSizeAnchor xmlns:cdr="http://schemas.openxmlformats.org/drawingml/2006/chartDrawing">
    <cdr:from>
      <cdr:x>0.675</cdr:x>
      <cdr:y>0.89354</cdr:y>
    </cdr:from>
    <cdr:to>
      <cdr:x>0.75375</cdr:x>
      <cdr:y>0.96675</cdr:y>
    </cdr:to>
    <cdr:sp macro="" textlink="">
      <cdr:nvSpPr>
        <cdr:cNvPr id="7" name="TextBox 1"/>
        <cdr:cNvSpPr txBox="1"/>
      </cdr:nvSpPr>
      <cdr:spPr>
        <a:xfrm xmlns:a="http://schemas.openxmlformats.org/drawingml/2006/main">
          <a:off x="5554960" y="3024336"/>
          <a:ext cx="648072" cy="2477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a:t>36%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B516345E-2424-48CB-8B72-768FDC2FE919}" type="datetimeFigureOut">
              <a:rPr lang="en-GB" smtClean="0"/>
              <a:t>30/10/2014</a:t>
            </a:fld>
            <a:endParaRPr lang="en-GB" dirty="0"/>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D2AE16FF-97B0-4DCF-A390-427A4FFD94AA}" type="slidenum">
              <a:rPr lang="en-GB" smtClean="0"/>
              <a:t>‹#›</a:t>
            </a:fld>
            <a:endParaRPr lang="en-GB" dirty="0"/>
          </a:p>
        </p:txBody>
      </p:sp>
    </p:spTree>
    <p:extLst>
      <p:ext uri="{BB962C8B-B14F-4D97-AF65-F5344CB8AC3E}">
        <p14:creationId xmlns:p14="http://schemas.microsoft.com/office/powerpoint/2010/main" val="3997872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34" tIns="45217" rIns="90434" bIns="45217"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lIns="90434" tIns="45217" rIns="90434" bIns="45217" rtlCol="0"/>
          <a:lstStyle>
            <a:lvl1pPr algn="r">
              <a:defRPr sz="1200"/>
            </a:lvl1pPr>
          </a:lstStyle>
          <a:p>
            <a:fld id="{EB8F418F-BE03-4654-B272-0FD0BC45CCA9}" type="datetimeFigureOut">
              <a:rPr lang="en-GB" smtClean="0"/>
              <a:t>30/10/2014</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434" tIns="45217" rIns="90434" bIns="45217"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434" tIns="45217" rIns="90434" bIns="452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0434" tIns="45217" rIns="90434" bIns="452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0434" tIns="45217" rIns="90434" bIns="45217" rtlCol="0" anchor="b"/>
          <a:lstStyle>
            <a:lvl1pPr algn="r">
              <a:defRPr sz="1200"/>
            </a:lvl1pPr>
          </a:lstStyle>
          <a:p>
            <a:fld id="{F81F8EFF-D0DC-45AA-9535-636CE03549C4}" type="slidenum">
              <a:rPr lang="en-GB" smtClean="0"/>
              <a:t>‹#›</a:t>
            </a:fld>
            <a:endParaRPr lang="en-GB" dirty="0"/>
          </a:p>
        </p:txBody>
      </p:sp>
    </p:spTree>
    <p:extLst>
      <p:ext uri="{BB962C8B-B14F-4D97-AF65-F5344CB8AC3E}">
        <p14:creationId xmlns:p14="http://schemas.microsoft.com/office/powerpoint/2010/main" val="152557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b="1" dirty="0" smtClean="0"/>
              <a:t>We defined low risk patients </a:t>
            </a:r>
            <a:r>
              <a:rPr lang="en-US" sz="1400" dirty="0" smtClean="0"/>
              <a:t>as patients who were not cases based</a:t>
            </a:r>
            <a:r>
              <a:rPr lang="en-US" sz="1400" baseline="0" dirty="0" smtClean="0"/>
              <a:t> on the prognostic factors</a:t>
            </a:r>
            <a:r>
              <a:rPr lang="en-US" sz="1400" dirty="0" smtClean="0"/>
              <a:t> </a:t>
            </a:r>
            <a:r>
              <a:rPr lang="en-US" sz="1400" baseline="0" dirty="0" smtClean="0"/>
              <a:t>And we chose the cut-off for low risk based on the screening tool overall score that most consistently discriminated between reference standard cases and non-cases (</a:t>
            </a:r>
            <a:r>
              <a:rPr lang="en-US" sz="1400" baseline="0" dirty="0" err="1" smtClean="0"/>
              <a:t>ie</a:t>
            </a:r>
            <a:r>
              <a:rPr lang="en-US" sz="1400" baseline="0" dirty="0" smtClean="0"/>
              <a:t>,  with the highest average sensitivity and specificity)</a:t>
            </a:r>
          </a:p>
          <a:p>
            <a:r>
              <a:rPr lang="en-US" sz="1400" b="1" baseline="0" dirty="0" smtClean="0"/>
              <a:t>To choose</a:t>
            </a:r>
            <a:r>
              <a:rPr lang="en-US" sz="1400" b="1" dirty="0" smtClean="0"/>
              <a:t> </a:t>
            </a:r>
            <a:r>
              <a:rPr lang="en-US" sz="1400" b="1" baseline="0" dirty="0" smtClean="0"/>
              <a:t>the cut-off for medium </a:t>
            </a:r>
            <a:r>
              <a:rPr lang="en-US" sz="1400" baseline="0" dirty="0" smtClean="0"/>
              <a:t>and high risk patients, we used ROC curves of the screening tool psychosocial subscale scores against those items full reference standards and wanted to spot patients who were consistent in having these predictive factors. </a:t>
            </a:r>
          </a:p>
          <a:p>
            <a:r>
              <a:rPr lang="en-US" sz="1400" b="1" baseline="0" dirty="0" smtClean="0"/>
              <a:t>Particular consideration was given to a cutoff </a:t>
            </a:r>
            <a:r>
              <a:rPr lang="en-US" sz="1400" baseline="0" dirty="0" smtClean="0"/>
              <a:t>with high specificity so make it a high cut-off to get into the high risk group (ruling out patients who did not have consistent psychosocial predictors from the high risk group) – as physiotherapy has been shown to be effective for patients with moderate levels of psychosocial distress.</a:t>
            </a:r>
          </a:p>
          <a:p>
            <a:r>
              <a:rPr lang="en-US" sz="1400" baseline="0" dirty="0" smtClean="0"/>
              <a:t>The tool produced 40% patients low risk, 35% patients medium risk and 25% high risk in development sample</a:t>
            </a:r>
            <a:r>
              <a:rPr lang="en-US" sz="1400" dirty="0" smtClean="0"/>
              <a:t> </a:t>
            </a:r>
            <a:r>
              <a:rPr lang="en-US" sz="1400" baseline="0" dirty="0" smtClean="0"/>
              <a:t>And  47% low risk, 38% medium risk, 15% high risk in the validation sample</a:t>
            </a:r>
          </a:p>
          <a:p>
            <a:r>
              <a:rPr lang="en-US" sz="1400" baseline="0" dirty="0" smtClean="0"/>
              <a:t>In terms of discrimination: at follow-up:</a:t>
            </a:r>
            <a:r>
              <a:rPr lang="en-US" sz="1400" dirty="0" smtClean="0"/>
              <a:t> </a:t>
            </a:r>
            <a:r>
              <a:rPr lang="en-US" sz="1400" baseline="0" dirty="0" smtClean="0"/>
              <a:t>16% of low risk patients had a poor outcome,</a:t>
            </a:r>
            <a:r>
              <a:rPr lang="en-US" sz="1400" dirty="0" smtClean="0"/>
              <a:t> </a:t>
            </a:r>
            <a:r>
              <a:rPr lang="en-US" sz="1400" baseline="0" dirty="0" smtClean="0"/>
              <a:t>53% in medium risk group had a poor outcome,</a:t>
            </a:r>
            <a:r>
              <a:rPr lang="en-US" sz="1400" dirty="0" smtClean="0"/>
              <a:t> </a:t>
            </a:r>
            <a:r>
              <a:rPr lang="en-US" sz="1400" baseline="0" dirty="0" smtClean="0"/>
              <a:t>78% of the high risk group had a poor outcome</a:t>
            </a:r>
            <a:endParaRPr lang="en-US" sz="1400" dirty="0"/>
          </a:p>
        </p:txBody>
      </p:sp>
      <p:sp>
        <p:nvSpPr>
          <p:cNvPr id="4" name="Slide Number Placeholder 3"/>
          <p:cNvSpPr>
            <a:spLocks noGrp="1"/>
          </p:cNvSpPr>
          <p:nvPr>
            <p:ph type="sldNum" sz="quarter" idx="10"/>
          </p:nvPr>
        </p:nvSpPr>
        <p:spPr/>
        <p:txBody>
          <a:bodyPr/>
          <a:lstStyle/>
          <a:p>
            <a:pPr>
              <a:defRPr/>
            </a:pPr>
            <a:fld id="{5F83978C-C01B-46B9-9BDA-14414398C532}" type="slidenum">
              <a:rPr lang="en-US" smtClean="0"/>
              <a:pPr>
                <a:defRPr/>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savings were achieved across the 2 studies – what </a:t>
            </a:r>
            <a:r>
              <a:rPr lang="en-US" dirty="0"/>
              <a:t>I</a:t>
            </a:r>
            <a:r>
              <a:rPr lang="en-US" dirty="0" smtClean="0"/>
              <a:t>mpact Back showed us was that these savings could still be achieved when the approach was adopting in a ‘real’ life scenario.</a:t>
            </a:r>
          </a:p>
          <a:p>
            <a:endParaRPr lang="en-US" dirty="0"/>
          </a:p>
          <a:p>
            <a:r>
              <a:rPr lang="en-US" dirty="0" smtClean="0"/>
              <a:t>Service managers/commissioners will recognise that the savings cited above hit many of the targets that the NHS have been trying to achieve over the last 5 years – both across primary and secondary care (including medicine management targets).</a:t>
            </a:r>
            <a:endParaRPr lang="en-US" dirty="0"/>
          </a:p>
        </p:txBody>
      </p:sp>
      <p:sp>
        <p:nvSpPr>
          <p:cNvPr id="4" name="Slide Number Placeholder 3"/>
          <p:cNvSpPr>
            <a:spLocks noGrp="1"/>
          </p:cNvSpPr>
          <p:nvPr>
            <p:ph type="sldNum" sz="quarter" idx="10"/>
          </p:nvPr>
        </p:nvSpPr>
        <p:spPr/>
        <p:txBody>
          <a:bodyPr/>
          <a:lstStyle/>
          <a:p>
            <a:pPr>
              <a:defRPr/>
            </a:pPr>
            <a:fld id="{5F83978C-C01B-46B9-9BDA-14414398C532}"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8A4413-C32F-407C-998B-5223626A159A}" type="slidenum">
              <a:rPr lang="en-US"/>
              <a:pPr fontAlgn="base">
                <a:spcBef>
                  <a:spcPct val="0"/>
                </a:spcBef>
                <a:spcAft>
                  <a:spcPct val="0"/>
                </a:spcAft>
              </a:pPr>
              <a:t>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0BF59B-48D9-4C0B-B777-F9F020CF5482}" type="slidenum">
              <a:rPr lang="en-GB" smtClean="0"/>
              <a:t>21</a:t>
            </a:fld>
            <a:endParaRPr lang="en-GB" dirty="0"/>
          </a:p>
        </p:txBody>
      </p:sp>
    </p:spTree>
    <p:extLst>
      <p:ext uri="{BB962C8B-B14F-4D97-AF65-F5344CB8AC3E}">
        <p14:creationId xmlns:p14="http://schemas.microsoft.com/office/powerpoint/2010/main" val="2844104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010" y="5198852"/>
            <a:ext cx="1022350" cy="1441450"/>
          </a:xfrm>
          <a:prstGeom prst="rect">
            <a:avLst/>
          </a:prstGeom>
        </p:spPr>
      </p:pic>
      <p:pic>
        <p:nvPicPr>
          <p:cNvPr id="9" name="Picture 8" descr="primary-care-logo-BLO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5167" y="233350"/>
            <a:ext cx="2825750" cy="1100101"/>
          </a:xfrm>
          <a:prstGeom prst="rect">
            <a:avLst/>
          </a:prstGeom>
        </p:spPr>
      </p:pic>
      <p:sp>
        <p:nvSpPr>
          <p:cNvPr id="10" name="Rectangle 9"/>
          <p:cNvSpPr/>
          <p:nvPr userDrawn="1"/>
        </p:nvSpPr>
        <p:spPr>
          <a:xfrm>
            <a:off x="6804248" y="116632"/>
            <a:ext cx="2232248" cy="121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0232" y="312799"/>
            <a:ext cx="2109005" cy="824484"/>
          </a:xfrm>
          <a:prstGeom prst="rect">
            <a:avLst/>
          </a:prstGeom>
        </p:spPr>
      </p:pic>
    </p:spTree>
    <p:extLst>
      <p:ext uri="{BB962C8B-B14F-4D97-AF65-F5344CB8AC3E}">
        <p14:creationId xmlns:p14="http://schemas.microsoft.com/office/powerpoint/2010/main" val="313559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9052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613421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794601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0"/>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2209793"/>
            <a:ext cx="8229600" cy="43875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48989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2590748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72898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962"/>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13022763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3331190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2955923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3150264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DB8152-4FE1-4A69-9C7C-84170546829D}" type="datetimeFigureOut">
              <a:rPr lang="en-GB" smtClean="0"/>
              <a:t>30/10/2014</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27EA54-FC0F-4062-8C25-0B3AD7C6F2A4}" type="slidenum">
              <a:rPr lang="en-GB" smtClean="0"/>
              <a:t>‹#›</a:t>
            </a:fld>
            <a:endParaRPr lang="en-GB" dirty="0"/>
          </a:p>
        </p:txBody>
      </p:sp>
    </p:spTree>
    <p:extLst>
      <p:ext uri="{BB962C8B-B14F-4D97-AF65-F5344CB8AC3E}">
        <p14:creationId xmlns:p14="http://schemas.microsoft.com/office/powerpoint/2010/main" val="807530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18716" y="196054"/>
            <a:ext cx="1552754" cy="607026"/>
          </a:xfrm>
          <a:prstGeom prst="rect">
            <a:avLst/>
          </a:prstGeom>
        </p:spPr>
      </p:pic>
      <p:sp>
        <p:nvSpPr>
          <p:cNvPr id="8" name="Rectangle 2064"/>
          <p:cNvSpPr>
            <a:spLocks noGrp="1" noChangeArrowheads="1"/>
          </p:cNvSpPr>
          <p:nvPr>
            <p:ph type="title"/>
          </p:nvPr>
        </p:nvSpPr>
        <p:spPr bwMode="auto">
          <a:xfrm>
            <a:off x="685800" y="918881"/>
            <a:ext cx="7772400" cy="1143000"/>
          </a:xfrm>
          <a:prstGeom prst="rect">
            <a:avLst/>
          </a:prstGeom>
          <a:noFill/>
          <a:ln w="9525">
            <a:noFill/>
            <a:miter lim="800000"/>
            <a:headEnd/>
            <a:tailEnd/>
          </a:ln>
        </p:spPr>
        <p:txBody>
          <a:bodyPr vert="horz" wrap="square" lIns="89508" tIns="44754" rIns="89508" bIns="44754" numCol="1" anchor="ctr" anchorCtr="0" compatLnSpc="1">
            <a:prstTxWarp prst="textNoShape">
              <a:avLst/>
            </a:prstTxWarp>
          </a:bodyPr>
          <a:lstStyle/>
          <a:p>
            <a:pPr lvl="0"/>
            <a:r>
              <a:rPr lang="en-US" dirty="0" smtClean="0"/>
              <a:t>Click to edit Master title style</a:t>
            </a:r>
          </a:p>
        </p:txBody>
      </p:sp>
      <p:sp>
        <p:nvSpPr>
          <p:cNvPr id="9" name="Rectangle 2065"/>
          <p:cNvSpPr>
            <a:spLocks noGrp="1" noChangeArrowheads="1"/>
          </p:cNvSpPr>
          <p:nvPr>
            <p:ph type="body" idx="1"/>
          </p:nvPr>
        </p:nvSpPr>
        <p:spPr bwMode="auto">
          <a:xfrm>
            <a:off x="685800" y="2277034"/>
            <a:ext cx="7772400" cy="4114800"/>
          </a:xfrm>
          <a:prstGeom prst="rect">
            <a:avLst/>
          </a:prstGeom>
          <a:noFill/>
          <a:ln w="9525">
            <a:noFill/>
            <a:miter lim="800000"/>
            <a:headEnd/>
            <a:tailEnd/>
          </a:ln>
        </p:spPr>
        <p:txBody>
          <a:bodyPr vert="horz" wrap="square" lIns="89508" tIns="44754" rIns="89508" bIns="4475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35413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457350"/>
            <a:ext cx="8206680" cy="2331690"/>
          </a:xfrm>
        </p:spPr>
        <p:txBody>
          <a:bodyPr>
            <a:normAutofit fontScale="90000"/>
          </a:bodyPr>
          <a:lstStyle/>
          <a:p>
            <a:r>
              <a:rPr lang="en-GB" dirty="0"/>
              <a:t/>
            </a:r>
            <a:br>
              <a:rPr lang="en-GB" dirty="0"/>
            </a:br>
            <a:r>
              <a:rPr lang="en-GB" dirty="0" smtClean="0">
                <a:solidFill>
                  <a:srgbClr val="002060"/>
                </a:solidFill>
              </a:rPr>
              <a:t>Stratified care for Low Back Pain – implementing STarT Back into clinical practice</a:t>
            </a:r>
            <a:r>
              <a:rPr lang="en-GB" sz="1000" dirty="0"/>
              <a:t/>
            </a:r>
            <a:br>
              <a:rPr lang="en-GB" sz="1000" dirty="0"/>
            </a:br>
            <a:endParaRPr lang="en-GB" sz="1000" dirty="0"/>
          </a:p>
        </p:txBody>
      </p:sp>
      <p:sp>
        <p:nvSpPr>
          <p:cNvPr id="6" name="Subtitle 4"/>
          <p:cNvSpPr>
            <a:spLocks noGrp="1"/>
          </p:cNvSpPr>
          <p:nvPr>
            <p:ph type="subTitle" idx="1"/>
          </p:nvPr>
        </p:nvSpPr>
        <p:spPr>
          <a:xfrm>
            <a:off x="684213" y="4581525"/>
            <a:ext cx="8064500" cy="1057275"/>
          </a:xfrm>
        </p:spPr>
        <p:txBody>
          <a:bodyPr>
            <a:normAutofit lnSpcReduction="10000"/>
          </a:bodyPr>
          <a:lstStyle/>
          <a:p>
            <a:r>
              <a:rPr lang="en-GB" sz="2400" dirty="0" smtClean="0"/>
              <a:t>Helen Duffy</a:t>
            </a:r>
            <a:r>
              <a:rPr lang="en-GB" sz="2400" baseline="30000" dirty="0" smtClean="0"/>
              <a:t>1</a:t>
            </a:r>
            <a:r>
              <a:rPr lang="en-GB" sz="2400" dirty="0" smtClean="0"/>
              <a:t>, Kay Stevenson</a:t>
            </a:r>
            <a:r>
              <a:rPr lang="en-GB" sz="2400" baseline="30000" dirty="0" smtClean="0"/>
              <a:t>2</a:t>
            </a:r>
          </a:p>
          <a:p>
            <a:pPr marL="342900" indent="-342900">
              <a:buAutoNum type="arabicPeriod"/>
            </a:pPr>
            <a:r>
              <a:rPr lang="en-GB" sz="1800" dirty="0" smtClean="0"/>
              <a:t>Primary Care Research Consortium Manager</a:t>
            </a:r>
          </a:p>
          <a:p>
            <a:pPr marL="342900" indent="-342900">
              <a:buAutoNum type="arabicPeriod"/>
            </a:pPr>
            <a:r>
              <a:rPr lang="en-GB" sz="1800" dirty="0" smtClean="0"/>
              <a:t>Consultant Physiotherapist/NIHR Knowledge Mobilisation Fellow</a:t>
            </a:r>
            <a:endParaRPr lang="en-GB" sz="1800" dirty="0"/>
          </a:p>
        </p:txBody>
      </p:sp>
    </p:spTree>
    <p:extLst>
      <p:ext uri="{BB962C8B-B14F-4D97-AF65-F5344CB8AC3E}">
        <p14:creationId xmlns:p14="http://schemas.microsoft.com/office/powerpoint/2010/main" val="4281350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sz="4400" dirty="0" smtClean="0">
                <a:solidFill>
                  <a:srgbClr val="002060"/>
                </a:solidFill>
              </a:rPr>
              <a:t>But can these approaches be implemented in day-to-day practice?</a:t>
            </a:r>
            <a:endParaRPr lang="en-GB" sz="4400" dirty="0">
              <a:solidFill>
                <a:srgbClr val="002060"/>
              </a:solidFill>
            </a:endParaRPr>
          </a:p>
        </p:txBody>
      </p:sp>
    </p:spTree>
    <p:extLst>
      <p:ext uri="{BB962C8B-B14F-4D97-AF65-F5344CB8AC3E}">
        <p14:creationId xmlns:p14="http://schemas.microsoft.com/office/powerpoint/2010/main" val="25735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755650" y="2420938"/>
            <a:ext cx="7772400" cy="1470025"/>
          </a:xfrm>
          <a:prstGeom prst="rect">
            <a:avLst/>
          </a:prstGeom>
          <a:noFill/>
          <a:ln w="9525">
            <a:noFill/>
            <a:miter lim="800000"/>
            <a:headEnd/>
            <a:tailEnd/>
          </a:ln>
        </p:spPr>
        <p:txBody>
          <a:bodyPr lIns="89508" tIns="44754" rIns="89508" bIns="44754" anchor="ctr"/>
          <a:lstStyle/>
          <a:p>
            <a:pPr algn="ctr"/>
            <a:r>
              <a:rPr lang="en-GB" sz="3600" dirty="0" smtClean="0">
                <a:solidFill>
                  <a:srgbClr val="C00000"/>
                </a:solidFill>
                <a:latin typeface="Calibri" pitchFamily="34" charset="0"/>
              </a:rPr>
              <a:t>Implementing STarT Back in day to day practice</a:t>
            </a:r>
            <a:endParaRPr lang="en-GB" sz="2800" dirty="0" smtClean="0">
              <a:solidFill>
                <a:srgbClr val="C00000"/>
              </a:solidFill>
              <a:latin typeface="Calibri" pitchFamily="34" charset="0"/>
            </a:endParaRPr>
          </a:p>
          <a:p>
            <a:pPr algn="ctr"/>
            <a:endParaRPr lang="en-GB" sz="2800" dirty="0">
              <a:latin typeface="Calibri" pitchFamily="34" charset="0"/>
            </a:endParaRPr>
          </a:p>
          <a:p>
            <a:pPr algn="ctr"/>
            <a:r>
              <a:rPr lang="en-GB" sz="2800" dirty="0" smtClean="0">
                <a:latin typeface="Calibri" pitchFamily="34" charset="0"/>
              </a:rPr>
              <a:t>Local adoption (North Staffs pilot with SSOTP)</a:t>
            </a:r>
          </a:p>
          <a:p>
            <a:pPr algn="ctr"/>
            <a:r>
              <a:rPr lang="en-GB" sz="2800" dirty="0" smtClean="0">
                <a:latin typeface="Calibri" pitchFamily="34" charset="0"/>
              </a:rPr>
              <a:t>Regional Cluster Pilots across West Midlands AHSN</a:t>
            </a:r>
          </a:p>
          <a:p>
            <a:pPr algn="ctr"/>
            <a:endParaRPr lang="en-GB" sz="2800" dirty="0" smtClean="0">
              <a:latin typeface="Calibri" pitchFamily="34" charset="0"/>
            </a:endParaRPr>
          </a:p>
          <a:p>
            <a:pPr algn="ctr"/>
            <a:endParaRPr lang="en-GB" sz="2800" dirty="0">
              <a:latin typeface="Calibri" pitchFamily="34" charset="0"/>
            </a:endParaRPr>
          </a:p>
        </p:txBody>
      </p:sp>
      <p:pic>
        <p:nvPicPr>
          <p:cNvPr id="4" name="Picture 3" descr="C:\Users\Paddie\AppData\Local\Microsoft\Windows\Temporary Internet Files\Content.Outlook\U2W4QUSQ\colourConcepts_6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077072"/>
            <a:ext cx="2515890" cy="2304256"/>
          </a:xfrm>
          <a:prstGeom prst="rect">
            <a:avLst/>
          </a:prstGeom>
          <a:noFill/>
          <a:ln>
            <a:noFill/>
          </a:ln>
        </p:spPr>
      </p:pic>
    </p:spTree>
    <p:extLst>
      <p:ext uri="{BB962C8B-B14F-4D97-AF65-F5344CB8AC3E}">
        <p14:creationId xmlns:p14="http://schemas.microsoft.com/office/powerpoint/2010/main" val="1374381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Problems identified locally</a:t>
            </a:r>
            <a:endParaRPr lang="en-GB"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r>
              <a:rPr lang="en-GB" dirty="0" smtClean="0"/>
              <a:t>Patients expect active investigation/treatment</a:t>
            </a:r>
          </a:p>
          <a:p>
            <a:endParaRPr lang="en-GB" dirty="0" smtClean="0"/>
          </a:p>
          <a:p>
            <a:r>
              <a:rPr lang="en-GB" dirty="0" smtClean="0"/>
              <a:t>GPs may be uncertain about:</a:t>
            </a:r>
          </a:p>
          <a:p>
            <a:pPr lvl="1"/>
            <a:r>
              <a:rPr lang="en-GB" dirty="0" smtClean="0"/>
              <a:t>Best management </a:t>
            </a:r>
          </a:p>
          <a:p>
            <a:pPr lvl="1"/>
            <a:r>
              <a:rPr lang="en-GB" dirty="0" smtClean="0"/>
              <a:t>Services available</a:t>
            </a:r>
          </a:p>
          <a:p>
            <a:pPr lvl="1"/>
            <a:endParaRPr lang="en-GB" dirty="0" smtClean="0"/>
          </a:p>
          <a:p>
            <a:r>
              <a:rPr lang="en-GB" dirty="0" smtClean="0"/>
              <a:t>Physiotherapy access and waiting times</a:t>
            </a:r>
          </a:p>
          <a:p>
            <a:endParaRPr lang="en-GB" dirty="0" smtClean="0"/>
          </a:p>
          <a:p>
            <a:r>
              <a:rPr lang="en-GB" dirty="0" smtClean="0"/>
              <a:t>Lack of feedback from Physio</a:t>
            </a:r>
            <a:endParaRPr lang="en-GB" dirty="0"/>
          </a:p>
        </p:txBody>
      </p:sp>
    </p:spTree>
    <p:extLst>
      <p:ext uri="{BB962C8B-B14F-4D97-AF65-F5344CB8AC3E}">
        <p14:creationId xmlns:p14="http://schemas.microsoft.com/office/powerpoint/2010/main" val="99014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ltLang="en-US" sz="2800" dirty="0" smtClean="0">
                <a:solidFill>
                  <a:srgbClr val="002060"/>
                </a:solidFill>
              </a:rPr>
              <a:t>Staffordshire and Stoke on Trent NHS Partnership Trust – pilot implementation</a:t>
            </a:r>
          </a:p>
        </p:txBody>
      </p:sp>
      <p:sp>
        <p:nvSpPr>
          <p:cNvPr id="5123" name="Rectangle 3"/>
          <p:cNvSpPr>
            <a:spLocks noGrp="1" noChangeArrowheads="1"/>
          </p:cNvSpPr>
          <p:nvPr>
            <p:ph type="body" idx="1"/>
          </p:nvPr>
        </p:nvSpPr>
        <p:spPr>
          <a:xfrm>
            <a:off x="685800" y="2132856"/>
            <a:ext cx="7772400" cy="4536504"/>
          </a:xfrm>
        </p:spPr>
        <p:txBody>
          <a:bodyPr>
            <a:normAutofit fontScale="40000" lnSpcReduction="20000"/>
          </a:bodyPr>
          <a:lstStyle/>
          <a:p>
            <a:r>
              <a:rPr lang="en-GB" altLang="en-US" sz="3400" dirty="0" smtClean="0"/>
              <a:t>Locality GP cluster (Biddulph/Leek)- covers rural and market town population</a:t>
            </a:r>
          </a:p>
          <a:p>
            <a:r>
              <a:rPr lang="en-GB" altLang="en-US" sz="3400" dirty="0" smtClean="0"/>
              <a:t>615 referrals of low back pain in 12 months</a:t>
            </a:r>
          </a:p>
          <a:p>
            <a:r>
              <a:rPr lang="en-GB" altLang="en-US" sz="3400" dirty="0" smtClean="0"/>
              <a:t>Patients referred through GP contact and Physio direct triage service</a:t>
            </a:r>
          </a:p>
          <a:p>
            <a:r>
              <a:rPr lang="en-GB" altLang="en-US" sz="3400" dirty="0" smtClean="0"/>
              <a:t>GP &amp; Physiotherapy clinical leads – reviewed pathway, need to improve discharge communication</a:t>
            </a:r>
          </a:p>
          <a:p>
            <a:pPr marL="0" indent="0">
              <a:buNone/>
            </a:pPr>
            <a:endParaRPr lang="en-GB" altLang="en-US" sz="3400" dirty="0" smtClean="0"/>
          </a:p>
          <a:p>
            <a:pPr marL="0" indent="0">
              <a:buNone/>
            </a:pPr>
            <a:r>
              <a:rPr lang="en-GB" altLang="en-US" sz="3400" dirty="0" smtClean="0">
                <a:solidFill>
                  <a:srgbClr val="FF0000"/>
                </a:solidFill>
              </a:rPr>
              <a:t>RESULTS – Oct 2013</a:t>
            </a:r>
          </a:p>
          <a:p>
            <a:pPr>
              <a:lnSpc>
                <a:spcPct val="80000"/>
              </a:lnSpc>
            </a:pPr>
            <a:r>
              <a:rPr lang="en-GB" sz="3400" dirty="0" smtClean="0"/>
              <a:t>Avoided over treating patients</a:t>
            </a:r>
          </a:p>
          <a:p>
            <a:pPr marL="0" indent="0">
              <a:buNone/>
            </a:pPr>
            <a:endParaRPr lang="en-GB" sz="3400" dirty="0" smtClean="0"/>
          </a:p>
          <a:p>
            <a:pPr marL="342000" indent="0">
              <a:buNone/>
            </a:pPr>
            <a:r>
              <a:rPr lang="en-GB" sz="3400" dirty="0" smtClean="0"/>
              <a:t>New </a:t>
            </a:r>
            <a:r>
              <a:rPr lang="en-GB" sz="3400" dirty="0"/>
              <a:t>to follow up ratios:  Low Risk (24%) 1:1.3 </a:t>
            </a:r>
            <a:r>
              <a:rPr lang="en-GB" sz="3400" dirty="0" smtClean="0"/>
              <a:t>Medium </a:t>
            </a:r>
            <a:r>
              <a:rPr lang="en-GB" sz="3400" dirty="0"/>
              <a:t>Risk (35%)  </a:t>
            </a:r>
            <a:r>
              <a:rPr lang="en-GB" sz="3400" dirty="0" smtClean="0"/>
              <a:t>1:3 High </a:t>
            </a:r>
            <a:r>
              <a:rPr lang="en-GB" sz="3400" dirty="0"/>
              <a:t>Risk  (41%) 1:4</a:t>
            </a:r>
          </a:p>
          <a:p>
            <a:pPr marL="0" indent="0">
              <a:buNone/>
            </a:pPr>
            <a:endParaRPr lang="en-GB" sz="3400" dirty="0"/>
          </a:p>
          <a:p>
            <a:r>
              <a:rPr lang="en-GB" sz="3400" dirty="0"/>
              <a:t>Reduced waiting times </a:t>
            </a:r>
          </a:p>
          <a:p>
            <a:pPr marL="0" indent="0">
              <a:buNone/>
            </a:pPr>
            <a:r>
              <a:rPr lang="en-GB" sz="3400" dirty="0"/>
              <a:t>	Pre pilot  = 52%; During pilot - 80% seen within target wait time</a:t>
            </a:r>
            <a:br>
              <a:rPr lang="en-GB" sz="3400" dirty="0"/>
            </a:br>
            <a:endParaRPr lang="en-US" sz="3400" dirty="0"/>
          </a:p>
          <a:p>
            <a:pPr>
              <a:lnSpc>
                <a:spcPct val="80000"/>
              </a:lnSpc>
            </a:pPr>
            <a:r>
              <a:rPr lang="en-GB" sz="3400" dirty="0"/>
              <a:t>Achieved 100% patient </a:t>
            </a:r>
            <a:r>
              <a:rPr lang="en-GB" sz="3400" dirty="0" smtClean="0"/>
              <a:t>satisfaction</a:t>
            </a:r>
          </a:p>
          <a:p>
            <a:pPr marL="0" indent="0">
              <a:lnSpc>
                <a:spcPct val="80000"/>
              </a:lnSpc>
              <a:buNone/>
            </a:pPr>
            <a:r>
              <a:rPr lang="en-GB" sz="3400" dirty="0" smtClean="0"/>
              <a:t> </a:t>
            </a:r>
            <a:endParaRPr lang="en-GB" sz="3400" dirty="0"/>
          </a:p>
          <a:p>
            <a:pPr>
              <a:lnSpc>
                <a:spcPct val="80000"/>
              </a:lnSpc>
            </a:pPr>
            <a:r>
              <a:rPr lang="en-GB" sz="3400" dirty="0"/>
              <a:t>Improved discharge letters back to GP (90% vs 26%)</a:t>
            </a:r>
          </a:p>
          <a:p>
            <a:pPr>
              <a:lnSpc>
                <a:spcPct val="80000"/>
              </a:lnSpc>
            </a:pPr>
            <a:endParaRPr lang="en-GB" sz="3400" dirty="0"/>
          </a:p>
          <a:p>
            <a:pPr>
              <a:lnSpc>
                <a:spcPct val="80000"/>
              </a:lnSpc>
            </a:pPr>
            <a:r>
              <a:rPr lang="en-GB" sz="3400" dirty="0"/>
              <a:t>Reduced the number of patients being referred on for second opinion (1% to Impact service)</a:t>
            </a:r>
          </a:p>
          <a:p>
            <a:pPr>
              <a:lnSpc>
                <a:spcPct val="80000"/>
              </a:lnSpc>
            </a:pPr>
            <a:endParaRPr lang="en-GB" sz="3400" dirty="0"/>
          </a:p>
          <a:p>
            <a:pPr>
              <a:lnSpc>
                <a:spcPct val="80000"/>
              </a:lnSpc>
            </a:pPr>
            <a:r>
              <a:rPr lang="en-GB" sz="3400" dirty="0"/>
              <a:t>Ensured patients receive appropriate treatment, delivered by highly trained </a:t>
            </a:r>
            <a:r>
              <a:rPr lang="en-GB" sz="3400" dirty="0" smtClean="0"/>
              <a:t>physiotherapists</a:t>
            </a:r>
            <a:endParaRPr lang="en-GB" altLang="en-US" sz="2400" dirty="0" smtClean="0"/>
          </a:p>
          <a:p>
            <a:pPr marL="457200" lvl="1" indent="0">
              <a:buNone/>
            </a:pPr>
            <a:r>
              <a:rPr lang="en-GB" altLang="en-US" sz="2400" dirty="0" smtClean="0"/>
              <a:t>		</a:t>
            </a:r>
          </a:p>
        </p:txBody>
      </p:sp>
    </p:spTree>
    <p:extLst>
      <p:ext uri="{BB962C8B-B14F-4D97-AF65-F5344CB8AC3E}">
        <p14:creationId xmlns:p14="http://schemas.microsoft.com/office/powerpoint/2010/main" val="179239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6923112" cy="816578"/>
          </a:xfrm>
        </p:spPr>
        <p:txBody>
          <a:bodyPr/>
          <a:lstStyle/>
          <a:p>
            <a:r>
              <a:rPr lang="en-GB" sz="3200" dirty="0" smtClean="0"/>
              <a:t>Stafford &amp; Surrounds CCG</a:t>
            </a:r>
            <a:endParaRPr lang="en-GB" sz="3200" dirty="0"/>
          </a:p>
        </p:txBody>
      </p:sp>
      <p:sp>
        <p:nvSpPr>
          <p:cNvPr id="3" name="Content Placeholder 2"/>
          <p:cNvSpPr>
            <a:spLocks noGrp="1"/>
          </p:cNvSpPr>
          <p:nvPr>
            <p:ph idx="1"/>
          </p:nvPr>
        </p:nvSpPr>
        <p:spPr>
          <a:xfrm>
            <a:off x="251520" y="1268760"/>
            <a:ext cx="8229600" cy="4387560"/>
          </a:xfrm>
        </p:spPr>
        <p:txBody>
          <a:bodyPr/>
          <a:lstStyle/>
          <a:p>
            <a:r>
              <a:rPr lang="en-GB" sz="2400" dirty="0" smtClean="0"/>
              <a:t>Membership Board – 5</a:t>
            </a:r>
            <a:r>
              <a:rPr lang="en-GB" sz="2400" baseline="30000" dirty="0" smtClean="0"/>
              <a:t>th</a:t>
            </a:r>
            <a:r>
              <a:rPr lang="en-GB" sz="2400" dirty="0" smtClean="0"/>
              <a:t> March 2014</a:t>
            </a:r>
          </a:p>
          <a:p>
            <a:r>
              <a:rPr lang="en-GB" sz="2400" dirty="0" smtClean="0"/>
              <a:t>Innovation Group – 3</a:t>
            </a:r>
            <a:r>
              <a:rPr lang="en-GB" sz="2400" baseline="30000" dirty="0" smtClean="0"/>
              <a:t>rd</a:t>
            </a:r>
            <a:r>
              <a:rPr lang="en-GB" sz="2400" dirty="0" smtClean="0"/>
              <a:t> April 2014</a:t>
            </a:r>
          </a:p>
          <a:p>
            <a:r>
              <a:rPr lang="en-GB" sz="2400" dirty="0" smtClean="0"/>
              <a:t>Agreed to implement in practice</a:t>
            </a:r>
          </a:p>
          <a:p>
            <a:r>
              <a:rPr lang="en-GB" sz="2400" dirty="0" smtClean="0"/>
              <a:t>Physiotherapy – baseline audit, training in place for teams</a:t>
            </a:r>
          </a:p>
          <a:p>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426317896"/>
              </p:ext>
            </p:extLst>
          </p:nvPr>
        </p:nvGraphicFramePr>
        <p:xfrm>
          <a:off x="457200" y="3212976"/>
          <a:ext cx="8229600" cy="3384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03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Telford &amp; Wrekin CCG</a:t>
            </a:r>
            <a:endParaRPr lang="en-GB" dirty="0"/>
          </a:p>
        </p:txBody>
      </p:sp>
      <p:sp>
        <p:nvSpPr>
          <p:cNvPr id="3" name="Content Placeholder 2"/>
          <p:cNvSpPr>
            <a:spLocks noGrp="1"/>
          </p:cNvSpPr>
          <p:nvPr>
            <p:ph idx="1"/>
          </p:nvPr>
        </p:nvSpPr>
        <p:spPr/>
        <p:txBody>
          <a:bodyPr/>
          <a:lstStyle/>
          <a:p>
            <a:r>
              <a:rPr lang="en-GB" dirty="0" smtClean="0"/>
              <a:t>Newport/</a:t>
            </a:r>
            <a:r>
              <a:rPr lang="en-GB" dirty="0" err="1" smtClean="0"/>
              <a:t>Shifnall</a:t>
            </a:r>
            <a:r>
              <a:rPr lang="en-GB" dirty="0" smtClean="0"/>
              <a:t> Community MSK</a:t>
            </a:r>
          </a:p>
          <a:p>
            <a:r>
              <a:rPr lang="en-GB" dirty="0" smtClean="0"/>
              <a:t>Reduced follow up/not over treating</a:t>
            </a:r>
            <a:endParaRPr lang="en-GB" dirty="0"/>
          </a:p>
        </p:txBody>
      </p:sp>
      <p:graphicFrame>
        <p:nvGraphicFramePr>
          <p:cNvPr id="4" name="Chart 3"/>
          <p:cNvGraphicFramePr/>
          <p:nvPr>
            <p:extLst>
              <p:ext uri="{D42A27DB-BD31-4B8C-83A1-F6EECF244321}">
                <p14:modId xmlns:p14="http://schemas.microsoft.com/office/powerpoint/2010/main" val="387057513"/>
              </p:ext>
            </p:extLst>
          </p:nvPr>
        </p:nvGraphicFramePr>
        <p:xfrm>
          <a:off x="1187624" y="3717032"/>
          <a:ext cx="6096000" cy="2479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1832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787208" cy="888586"/>
          </a:xfrm>
        </p:spPr>
        <p:txBody>
          <a:bodyPr/>
          <a:lstStyle/>
          <a:p>
            <a:r>
              <a:rPr lang="en-GB" dirty="0" smtClean="0">
                <a:solidFill>
                  <a:srgbClr val="002060"/>
                </a:solidFill>
              </a:rPr>
              <a:t>Next steps:</a:t>
            </a:r>
            <a:endParaRPr lang="en-GB" dirty="0">
              <a:solidFill>
                <a:srgbClr val="002060"/>
              </a:solidFill>
            </a:endParaRPr>
          </a:p>
        </p:txBody>
      </p:sp>
      <p:sp>
        <p:nvSpPr>
          <p:cNvPr id="3" name="Content Placeholder 2"/>
          <p:cNvSpPr>
            <a:spLocks noGrp="1"/>
          </p:cNvSpPr>
          <p:nvPr>
            <p:ph idx="1"/>
          </p:nvPr>
        </p:nvSpPr>
        <p:spPr>
          <a:xfrm>
            <a:off x="395536" y="1268760"/>
            <a:ext cx="8568952" cy="5256584"/>
          </a:xfrm>
        </p:spPr>
        <p:txBody>
          <a:bodyPr>
            <a:normAutofit fontScale="55000" lnSpcReduction="20000"/>
          </a:bodyPr>
          <a:lstStyle/>
          <a:p>
            <a:pPr marL="0" indent="0">
              <a:buNone/>
            </a:pPr>
            <a:endParaRPr lang="en-GB" dirty="0"/>
          </a:p>
          <a:p>
            <a:r>
              <a:rPr lang="en-GB" dirty="0"/>
              <a:t>Collaborative project led by </a:t>
            </a:r>
            <a:r>
              <a:rPr lang="en-GB" dirty="0" err="1"/>
              <a:t>Keele</a:t>
            </a:r>
            <a:r>
              <a:rPr lang="en-GB" dirty="0"/>
              <a:t> University within the Integrated Care/Long Term Conditions Theme, West Midlands Academic Health Science Network</a:t>
            </a:r>
          </a:p>
          <a:p>
            <a:endParaRPr lang="en-GB" dirty="0"/>
          </a:p>
          <a:p>
            <a:r>
              <a:rPr lang="en-GB" dirty="0" smtClean="0"/>
              <a:t>Supporting uptake in general practice:</a:t>
            </a:r>
          </a:p>
          <a:p>
            <a:pPr marL="226800" indent="-457200">
              <a:buNone/>
            </a:pPr>
            <a:r>
              <a:rPr lang="en-GB" dirty="0" smtClean="0"/>
              <a:t>	-	innovation = the development of a </a:t>
            </a:r>
            <a:r>
              <a:rPr lang="en-GB" dirty="0" smtClean="0">
                <a:solidFill>
                  <a:srgbClr val="FF0000"/>
                </a:solidFill>
              </a:rPr>
              <a:t>computer platform </a:t>
            </a:r>
            <a:r>
              <a:rPr lang="en-GB" dirty="0" smtClean="0"/>
              <a:t>to generate referrals to</a:t>
            </a:r>
          </a:p>
          <a:p>
            <a:pPr marL="226800" indent="-457200">
              <a:buNone/>
            </a:pPr>
            <a:r>
              <a:rPr lang="en-GB" dirty="0"/>
              <a:t>	</a:t>
            </a:r>
            <a:r>
              <a:rPr lang="en-GB" dirty="0" smtClean="0"/>
              <a:t>	physiotherapy utilising evidence based tool – EMIS/</a:t>
            </a:r>
            <a:r>
              <a:rPr lang="en-GB" dirty="0" err="1" smtClean="0"/>
              <a:t>SystmOne</a:t>
            </a:r>
            <a:endParaRPr lang="en-GB" dirty="0" smtClean="0"/>
          </a:p>
          <a:p>
            <a:pPr marL="457200" lvl="1" indent="0">
              <a:buNone/>
            </a:pPr>
            <a:endParaRPr lang="en-GB" sz="2000" dirty="0" smtClean="0"/>
          </a:p>
          <a:p>
            <a:pPr marL="457200" lvl="1" indent="0">
              <a:buNone/>
            </a:pPr>
            <a:r>
              <a:rPr lang="en-GB" sz="2000" dirty="0" smtClean="0"/>
              <a:t>	</a:t>
            </a:r>
            <a:r>
              <a:rPr lang="en-GB" sz="2000" dirty="0" err="1" smtClean="0"/>
              <a:t>STarT</a:t>
            </a:r>
            <a:r>
              <a:rPr lang="en-GB" sz="2000" dirty="0" smtClean="0"/>
              <a:t> </a:t>
            </a:r>
            <a:r>
              <a:rPr lang="en-GB" sz="2000" dirty="0"/>
              <a:t>Back tool ‘fires’ with appropriate read code and once completed offers</a:t>
            </a:r>
            <a:r>
              <a:rPr lang="en-GB" sz="2000" dirty="0" smtClean="0"/>
              <a:t>: </a:t>
            </a:r>
          </a:p>
          <a:p>
            <a:pPr marL="457200" lvl="1" indent="0">
              <a:buNone/>
            </a:pPr>
            <a:r>
              <a:rPr lang="en-GB" sz="2000" dirty="0"/>
              <a:t>	</a:t>
            </a:r>
            <a:r>
              <a:rPr lang="en-GB" sz="2000" dirty="0" smtClean="0"/>
              <a:t>Low </a:t>
            </a:r>
            <a:r>
              <a:rPr lang="en-GB" sz="2000" dirty="0"/>
              <a:t>risk = high quality patient information – </a:t>
            </a:r>
            <a:r>
              <a:rPr lang="en-GB" sz="2000" dirty="0" smtClean="0"/>
              <a:t>patient.co.uk; </a:t>
            </a:r>
          </a:p>
          <a:p>
            <a:pPr marL="457200" lvl="1" indent="0">
              <a:buNone/>
            </a:pPr>
            <a:r>
              <a:rPr lang="en-GB" sz="2000" dirty="0"/>
              <a:t>	</a:t>
            </a:r>
            <a:r>
              <a:rPr lang="en-GB" sz="2000" dirty="0" smtClean="0"/>
              <a:t>Medium/High </a:t>
            </a:r>
            <a:r>
              <a:rPr lang="en-GB" sz="2000" dirty="0"/>
              <a:t>Risk = pre populated referral form to physiotherapy for </a:t>
            </a:r>
            <a:r>
              <a:rPr lang="en-GB" sz="2000" dirty="0" smtClean="0"/>
              <a:t>automated submission to </a:t>
            </a:r>
            <a:r>
              <a:rPr lang="en-GB" sz="2000" dirty="0" err="1" smtClean="0"/>
              <a:t>physio</a:t>
            </a:r>
            <a:r>
              <a:rPr lang="en-GB" sz="2000" dirty="0" smtClean="0"/>
              <a:t> services</a:t>
            </a:r>
            <a:endParaRPr lang="en-GB" sz="2000" dirty="0"/>
          </a:p>
          <a:p>
            <a:pPr marL="226800" indent="-457200">
              <a:buNone/>
            </a:pPr>
            <a:endParaRPr lang="en-GB" dirty="0" smtClean="0"/>
          </a:p>
          <a:p>
            <a:pPr marL="226800" indent="-457200">
              <a:buNone/>
            </a:pPr>
            <a:r>
              <a:rPr lang="en-GB" dirty="0"/>
              <a:t>	</a:t>
            </a:r>
            <a:r>
              <a:rPr lang="en-GB" dirty="0" smtClean="0"/>
              <a:t>-	quality indicator = using </a:t>
            </a:r>
            <a:r>
              <a:rPr lang="en-GB" dirty="0"/>
              <a:t>a screening tool and matched </a:t>
            </a:r>
            <a:r>
              <a:rPr lang="en-GB" dirty="0" smtClean="0"/>
              <a:t>treatments</a:t>
            </a:r>
            <a:r>
              <a:rPr lang="en-GB" dirty="0"/>
              <a:t>, for </a:t>
            </a:r>
            <a:endParaRPr lang="en-GB" dirty="0" smtClean="0"/>
          </a:p>
          <a:p>
            <a:pPr marL="226800" indent="-457200">
              <a:buNone/>
            </a:pPr>
            <a:r>
              <a:rPr lang="en-GB" dirty="0"/>
              <a:t>	</a:t>
            </a:r>
            <a:r>
              <a:rPr lang="en-GB" dirty="0" smtClean="0"/>
              <a:t>	patient </a:t>
            </a:r>
            <a:r>
              <a:rPr lang="en-GB" dirty="0"/>
              <a:t>with low back pain, improves </a:t>
            </a:r>
            <a:r>
              <a:rPr lang="en-GB" dirty="0" smtClean="0"/>
              <a:t>clinical </a:t>
            </a:r>
            <a:r>
              <a:rPr lang="en-GB" dirty="0"/>
              <a:t>outcomes and reduces </a:t>
            </a:r>
            <a:r>
              <a:rPr lang="en-GB" dirty="0" smtClean="0"/>
              <a:t>cost</a:t>
            </a:r>
          </a:p>
          <a:p>
            <a:pPr marL="226800" indent="-457200">
              <a:buNone/>
            </a:pPr>
            <a:r>
              <a:rPr lang="en-GB" dirty="0" smtClean="0"/>
              <a:t>	- 	provision of high quality patient information (PPI group/patient.co.uk)</a:t>
            </a:r>
          </a:p>
          <a:p>
            <a:pPr marL="226800" indent="-457200">
              <a:buNone/>
            </a:pPr>
            <a:endParaRPr lang="en-GB" dirty="0" smtClean="0"/>
          </a:p>
          <a:p>
            <a:pPr marL="226800" indent="-457200"/>
            <a:r>
              <a:rPr lang="en-GB" dirty="0" smtClean="0"/>
              <a:t>Supporting clinical pathway development</a:t>
            </a:r>
          </a:p>
          <a:p>
            <a:pPr marL="226800" indent="-457200">
              <a:buNone/>
            </a:pPr>
            <a:r>
              <a:rPr lang="en-GB" dirty="0"/>
              <a:t>	</a:t>
            </a:r>
            <a:r>
              <a:rPr lang="en-GB" dirty="0" smtClean="0"/>
              <a:t>-	training in physiotherapy treatments (43 trained within WM AHSN)</a:t>
            </a:r>
          </a:p>
          <a:p>
            <a:pPr marL="226800" indent="-457200">
              <a:buNone/>
            </a:pPr>
            <a:r>
              <a:rPr lang="en-GB" dirty="0"/>
              <a:t>	</a:t>
            </a:r>
            <a:r>
              <a:rPr lang="en-GB" dirty="0" smtClean="0"/>
              <a:t>-	facilitation events</a:t>
            </a:r>
          </a:p>
          <a:p>
            <a:pPr marL="226800" indent="-457200">
              <a:buNone/>
            </a:pPr>
            <a:r>
              <a:rPr lang="en-GB" dirty="0"/>
              <a:t>	</a:t>
            </a:r>
            <a:r>
              <a:rPr lang="en-GB" dirty="0" smtClean="0"/>
              <a:t>-	audit tools </a:t>
            </a:r>
          </a:p>
          <a:p>
            <a:pPr marL="226800" indent="-457200">
              <a:buNone/>
            </a:pPr>
            <a:endParaRPr lang="en-GB" dirty="0" smtClean="0"/>
          </a:p>
          <a:p>
            <a:pPr marL="226800" indent="-457200">
              <a:buNone/>
            </a:pPr>
            <a:endParaRPr lang="en-GB" dirty="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3233519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722229"/>
              </p:ext>
            </p:extLst>
          </p:nvPr>
        </p:nvGraphicFramePr>
        <p:xfrm>
          <a:off x="467544" y="1412776"/>
          <a:ext cx="82296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p Arrow 2"/>
          <p:cNvSpPr/>
          <p:nvPr/>
        </p:nvSpPr>
        <p:spPr>
          <a:xfrm>
            <a:off x="611560" y="4797692"/>
            <a:ext cx="2592288" cy="1799659"/>
          </a:xfrm>
          <a:prstGeom prst="upArrow">
            <a:avLst>
              <a:gd name="adj1" fmla="val 50000"/>
              <a:gd name="adj2" fmla="val 4934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Good quality patient information</a:t>
            </a:r>
          </a:p>
          <a:p>
            <a:pPr algn="ctr"/>
            <a:r>
              <a:rPr lang="en-GB" sz="1400" dirty="0" smtClean="0">
                <a:solidFill>
                  <a:schemeClr val="tx1"/>
                </a:solidFill>
              </a:rPr>
              <a:t>(patient.co.uk)</a:t>
            </a:r>
            <a:endParaRPr lang="en-GB" sz="1400" dirty="0">
              <a:solidFill>
                <a:schemeClr val="tx1"/>
              </a:solidFill>
            </a:endParaRPr>
          </a:p>
        </p:txBody>
      </p:sp>
      <p:sp>
        <p:nvSpPr>
          <p:cNvPr id="5" name="Up Arrow 4"/>
          <p:cNvSpPr/>
          <p:nvPr/>
        </p:nvSpPr>
        <p:spPr>
          <a:xfrm>
            <a:off x="3491880" y="4797693"/>
            <a:ext cx="2376264" cy="179965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System developed with GPs</a:t>
            </a:r>
            <a:endParaRPr lang="en-GB" dirty="0">
              <a:solidFill>
                <a:schemeClr val="tx1"/>
              </a:solidFill>
            </a:endParaRPr>
          </a:p>
        </p:txBody>
      </p:sp>
      <p:sp>
        <p:nvSpPr>
          <p:cNvPr id="6" name="Up Arrow 5"/>
          <p:cNvSpPr/>
          <p:nvPr/>
        </p:nvSpPr>
        <p:spPr>
          <a:xfrm>
            <a:off x="6372200" y="4797693"/>
            <a:ext cx="2376264" cy="179965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Training for physios provided</a:t>
            </a:r>
            <a:endParaRPr lang="en-GB" dirty="0">
              <a:solidFill>
                <a:schemeClr val="tx1"/>
              </a:solidFill>
            </a:endParaRPr>
          </a:p>
        </p:txBody>
      </p:sp>
    </p:spTree>
    <p:extLst>
      <p:ext uri="{BB962C8B-B14F-4D97-AF65-F5344CB8AC3E}">
        <p14:creationId xmlns:p14="http://schemas.microsoft.com/office/powerpoint/2010/main" val="3141538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What we aim to achieve</a:t>
            </a:r>
            <a:endParaRPr lang="en-GB" dirty="0">
              <a:solidFill>
                <a:srgbClr val="002060"/>
              </a:solidFill>
            </a:endParaRPr>
          </a:p>
        </p:txBody>
      </p:sp>
      <p:sp>
        <p:nvSpPr>
          <p:cNvPr id="3" name="Content Placeholder 2"/>
          <p:cNvSpPr>
            <a:spLocks noGrp="1"/>
          </p:cNvSpPr>
          <p:nvPr>
            <p:ph idx="1"/>
          </p:nvPr>
        </p:nvSpPr>
        <p:spPr/>
        <p:txBody>
          <a:bodyPr>
            <a:normAutofit/>
          </a:bodyPr>
          <a:lstStyle/>
          <a:p>
            <a:r>
              <a:rPr lang="en-GB" sz="2000" dirty="0" smtClean="0"/>
              <a:t>Assist GP referral by using: </a:t>
            </a:r>
          </a:p>
          <a:p>
            <a:pPr lvl="1"/>
            <a:r>
              <a:rPr lang="en-GB" sz="2000" dirty="0"/>
              <a:t>Integrated referral </a:t>
            </a:r>
            <a:r>
              <a:rPr lang="en-GB" sz="2000" dirty="0" smtClean="0"/>
              <a:t>template within EMIS/</a:t>
            </a:r>
            <a:r>
              <a:rPr lang="en-GB" sz="2000" dirty="0" err="1" smtClean="0"/>
              <a:t>SystmOne</a:t>
            </a:r>
            <a:r>
              <a:rPr lang="en-GB" sz="2000" dirty="0" smtClean="0"/>
              <a:t>–Better use of physiotherapy services:</a:t>
            </a:r>
          </a:p>
          <a:p>
            <a:pPr lvl="1"/>
            <a:r>
              <a:rPr lang="en-GB" sz="2000" dirty="0" smtClean="0"/>
              <a:t>Early targeted referral</a:t>
            </a:r>
          </a:p>
          <a:p>
            <a:pPr lvl="1"/>
            <a:r>
              <a:rPr lang="en-GB" sz="2000" dirty="0" smtClean="0"/>
              <a:t>Shorter waiting times</a:t>
            </a:r>
          </a:p>
          <a:p>
            <a:pPr lvl="1"/>
            <a:r>
              <a:rPr lang="en-GB" sz="2000" dirty="0" smtClean="0"/>
              <a:t>Improved feedback to GP on outcome</a:t>
            </a:r>
          </a:p>
          <a:p>
            <a:r>
              <a:rPr lang="en-GB" sz="2000" dirty="0" smtClean="0"/>
              <a:t>Improved patient information</a:t>
            </a:r>
          </a:p>
          <a:p>
            <a:r>
              <a:rPr lang="en-GB" sz="2000" dirty="0" smtClean="0"/>
              <a:t>Fewer repeat consultations for GPs</a:t>
            </a:r>
          </a:p>
        </p:txBody>
      </p:sp>
    </p:spTree>
    <p:extLst>
      <p:ext uri="{BB962C8B-B14F-4D97-AF65-F5344CB8AC3E}">
        <p14:creationId xmlns:p14="http://schemas.microsoft.com/office/powerpoint/2010/main" val="3528312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84230"/>
            <a:ext cx="8363272" cy="1143000"/>
          </a:xfrm>
        </p:spPr>
        <p:txBody>
          <a:bodyPr>
            <a:normAutofit fontScale="90000"/>
          </a:bodyPr>
          <a:lstStyle/>
          <a:p>
            <a:r>
              <a:rPr lang="en-GB" sz="3600" dirty="0" smtClean="0">
                <a:solidFill>
                  <a:srgbClr val="002060"/>
                </a:solidFill>
              </a:rPr>
              <a:t>Integrated Care Theme – West Midlands Academic Health Science Network </a:t>
            </a:r>
            <a:endParaRPr lang="en-GB" sz="3600" dirty="0">
              <a:solidFill>
                <a:srgbClr val="002060"/>
              </a:solidFill>
            </a:endParaRPr>
          </a:p>
        </p:txBody>
      </p:sp>
      <p:sp>
        <p:nvSpPr>
          <p:cNvPr id="3" name="Content Placeholder 2"/>
          <p:cNvSpPr>
            <a:spLocks noGrp="1"/>
          </p:cNvSpPr>
          <p:nvPr>
            <p:ph idx="1"/>
          </p:nvPr>
        </p:nvSpPr>
        <p:spPr/>
        <p:txBody>
          <a:bodyPr/>
          <a:lstStyle/>
          <a:p>
            <a:r>
              <a:rPr lang="en-GB" sz="2000" dirty="0" smtClean="0"/>
              <a:t>Pilot clusters across WM AHSN – stratified care for low back pain</a:t>
            </a:r>
          </a:p>
          <a:p>
            <a:r>
              <a:rPr lang="en-GB" sz="2000" dirty="0" smtClean="0"/>
              <a:t>Project Management Support</a:t>
            </a:r>
          </a:p>
          <a:p>
            <a:r>
              <a:rPr lang="en-GB" sz="2000" dirty="0" smtClean="0"/>
              <a:t>Identify GP locality &amp; referring sites</a:t>
            </a:r>
          </a:p>
          <a:p>
            <a:r>
              <a:rPr lang="en-GB" sz="2000" dirty="0" smtClean="0"/>
              <a:t>Install screening tool – offer GP training</a:t>
            </a:r>
          </a:p>
          <a:p>
            <a:r>
              <a:rPr lang="en-GB" sz="2000" dirty="0" smtClean="0">
                <a:solidFill>
                  <a:srgbClr val="FF0000"/>
                </a:solidFill>
              </a:rPr>
              <a:t>Competency/Training for Physiotherapy </a:t>
            </a:r>
            <a:r>
              <a:rPr lang="en-GB" sz="2000" dirty="0" smtClean="0"/>
              <a:t>– matched treatment options</a:t>
            </a:r>
          </a:p>
          <a:p>
            <a:r>
              <a:rPr lang="en-GB" sz="2000" dirty="0" smtClean="0"/>
              <a:t>Working with </a:t>
            </a:r>
            <a:r>
              <a:rPr lang="en-GB" sz="2000" dirty="0" smtClean="0">
                <a:solidFill>
                  <a:srgbClr val="FF0000"/>
                </a:solidFill>
              </a:rPr>
              <a:t>EMIS &amp; System One </a:t>
            </a:r>
            <a:r>
              <a:rPr lang="en-GB" sz="2000" dirty="0" smtClean="0"/>
              <a:t>to embed tool</a:t>
            </a:r>
          </a:p>
          <a:p>
            <a:r>
              <a:rPr lang="en-GB" sz="2000" dirty="0" smtClean="0"/>
              <a:t>High quality patient information – user group, </a:t>
            </a:r>
            <a:r>
              <a:rPr lang="en-GB" sz="2000" dirty="0" smtClean="0">
                <a:solidFill>
                  <a:srgbClr val="FF0000"/>
                </a:solidFill>
              </a:rPr>
              <a:t>patient.co.uk</a:t>
            </a:r>
          </a:p>
          <a:p>
            <a:r>
              <a:rPr lang="en-GB" sz="2000" dirty="0" smtClean="0"/>
              <a:t>Promotional DVDs</a:t>
            </a:r>
          </a:p>
          <a:p>
            <a:r>
              <a:rPr lang="en-GB" sz="2000" dirty="0" smtClean="0"/>
              <a:t>Website </a:t>
            </a:r>
          </a:p>
          <a:p>
            <a:r>
              <a:rPr lang="en-GB" sz="2000" dirty="0" smtClean="0"/>
              <a:t>Pilot with North Staffs CCG – integrated IT platform</a:t>
            </a:r>
          </a:p>
          <a:p>
            <a:endParaRPr lang="en-GB" dirty="0"/>
          </a:p>
        </p:txBody>
      </p:sp>
      <p:pic>
        <p:nvPicPr>
          <p:cNvPr id="4" name="Picture 3" descr="C:\Users\Paddie\AppData\Local\Microsoft\Windows\Temporary Internet Files\Content.Outlook\U2W4QUSQ\colourConcepts_6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348" y="5085184"/>
            <a:ext cx="1260140" cy="1548172"/>
          </a:xfrm>
          <a:prstGeom prst="rect">
            <a:avLst/>
          </a:prstGeom>
          <a:noFill/>
          <a:ln>
            <a:noFill/>
          </a:ln>
        </p:spPr>
      </p:pic>
    </p:spTree>
    <p:extLst>
      <p:ext uri="{BB962C8B-B14F-4D97-AF65-F5344CB8AC3E}">
        <p14:creationId xmlns:p14="http://schemas.microsoft.com/office/powerpoint/2010/main" val="13535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The STarT Back Story</a:t>
            </a:r>
            <a:endParaRPr lang="en-GB" dirty="0">
              <a:solidFill>
                <a:srgbClr val="002060"/>
              </a:solidFill>
            </a:endParaRPr>
          </a:p>
        </p:txBody>
      </p:sp>
      <p:sp>
        <p:nvSpPr>
          <p:cNvPr id="3" name="Content Placeholder 2"/>
          <p:cNvSpPr>
            <a:spLocks noGrp="1"/>
          </p:cNvSpPr>
          <p:nvPr>
            <p:ph idx="1"/>
          </p:nvPr>
        </p:nvSpPr>
        <p:spPr/>
        <p:txBody>
          <a:bodyPr/>
          <a:lstStyle/>
          <a:p>
            <a:r>
              <a:rPr lang="en-GB" sz="2000" dirty="0">
                <a:latin typeface="+mj-lt"/>
              </a:rPr>
              <a:t>Back pain is </a:t>
            </a:r>
            <a:r>
              <a:rPr lang="en-GB" sz="2000" dirty="0" smtClean="0">
                <a:latin typeface="+mj-lt"/>
              </a:rPr>
              <a:t>common</a:t>
            </a:r>
          </a:p>
          <a:p>
            <a:endParaRPr lang="en-GB" sz="2000" dirty="0">
              <a:latin typeface="+mj-lt"/>
            </a:endParaRPr>
          </a:p>
          <a:p>
            <a:r>
              <a:rPr lang="en-GB" sz="2000" dirty="0">
                <a:latin typeface="+mj-lt"/>
              </a:rPr>
              <a:t>85% will have non specific low back pain</a:t>
            </a:r>
          </a:p>
          <a:p>
            <a:endParaRPr lang="en-GB" sz="2000" dirty="0">
              <a:latin typeface="+mj-lt"/>
            </a:endParaRPr>
          </a:p>
          <a:p>
            <a:r>
              <a:rPr lang="en-GB" sz="2000" dirty="0">
                <a:latin typeface="+mj-lt"/>
              </a:rPr>
              <a:t>Factors such as fears, anxiety, mood motivation and work situation should be assessed (van Tulder et </a:t>
            </a:r>
            <a:r>
              <a:rPr lang="en-GB" sz="2000" dirty="0" smtClean="0">
                <a:latin typeface="+mj-lt"/>
              </a:rPr>
              <a:t>al, </a:t>
            </a:r>
            <a:r>
              <a:rPr lang="en-GB" sz="2000" dirty="0">
                <a:latin typeface="+mj-lt"/>
              </a:rPr>
              <a:t>2006</a:t>
            </a:r>
            <a:r>
              <a:rPr lang="en-GB" sz="2000" dirty="0" smtClean="0">
                <a:latin typeface="+mj-lt"/>
              </a:rPr>
              <a:t>)</a:t>
            </a:r>
          </a:p>
          <a:p>
            <a:endParaRPr lang="en-GB" sz="2000" dirty="0">
              <a:latin typeface="+mj-lt"/>
            </a:endParaRPr>
          </a:p>
          <a:p>
            <a:r>
              <a:rPr lang="en-GB" sz="2000" dirty="0" smtClean="0">
                <a:latin typeface="+mj-lt"/>
              </a:rPr>
              <a:t>Large randomised trial that demonstrated that the use of a screening tool and matched treatment was clinically and cost effective for patients with back pain (</a:t>
            </a:r>
            <a:r>
              <a:rPr lang="en-GB" sz="2000" dirty="0">
                <a:latin typeface="+mj-lt"/>
              </a:rPr>
              <a:t>Hill </a:t>
            </a:r>
            <a:r>
              <a:rPr lang="en-GB" sz="2000" dirty="0" smtClean="0">
                <a:latin typeface="+mj-lt"/>
              </a:rPr>
              <a:t>et al, 2011)</a:t>
            </a:r>
          </a:p>
          <a:p>
            <a:endParaRPr lang="en-GB" sz="2000" dirty="0">
              <a:latin typeface="+mj-lt"/>
            </a:endParaRPr>
          </a:p>
        </p:txBody>
      </p:sp>
    </p:spTree>
    <p:extLst>
      <p:ext uri="{BB962C8B-B14F-4D97-AF65-F5344CB8AC3E}">
        <p14:creationId xmlns:p14="http://schemas.microsoft.com/office/powerpoint/2010/main" val="148222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545956" y="620688"/>
            <a:ext cx="6656388" cy="777875"/>
          </a:xfrm>
        </p:spPr>
        <p:txBody>
          <a:bodyPr/>
          <a:lstStyle/>
          <a:p>
            <a:r>
              <a:rPr lang="en-GB" dirty="0" smtClean="0">
                <a:solidFill>
                  <a:srgbClr val="002060"/>
                </a:solidFill>
              </a:rPr>
              <a:t>National Tools</a:t>
            </a:r>
          </a:p>
        </p:txBody>
      </p:sp>
      <p:sp>
        <p:nvSpPr>
          <p:cNvPr id="51202" name="Rectangle 3"/>
          <p:cNvSpPr>
            <a:spLocks noGrp="1" noChangeArrowheads="1"/>
          </p:cNvSpPr>
          <p:nvPr>
            <p:ph type="body" idx="1"/>
          </p:nvPr>
        </p:nvSpPr>
        <p:spPr>
          <a:xfrm>
            <a:off x="141174" y="1476375"/>
            <a:ext cx="8216900" cy="4470400"/>
          </a:xfrm>
        </p:spPr>
        <p:txBody>
          <a:bodyPr/>
          <a:lstStyle/>
          <a:p>
            <a:pPr>
              <a:lnSpc>
                <a:spcPct val="80000"/>
              </a:lnSpc>
              <a:spcBef>
                <a:spcPts val="300"/>
              </a:spcBef>
              <a:buFontTx/>
              <a:buChar char="•"/>
            </a:pPr>
            <a:r>
              <a:rPr lang="en-GB" sz="2000" dirty="0" smtClean="0"/>
              <a:t>Department of Health</a:t>
            </a:r>
          </a:p>
          <a:p>
            <a:pPr lvl="1">
              <a:lnSpc>
                <a:spcPct val="80000"/>
              </a:lnSpc>
              <a:spcBef>
                <a:spcPts val="300"/>
              </a:spcBef>
              <a:buFontTx/>
              <a:buChar char="•"/>
            </a:pPr>
            <a:r>
              <a:rPr lang="en-GB" sz="2000" dirty="0" smtClean="0"/>
              <a:t>AHP QiPP Guidelines</a:t>
            </a:r>
          </a:p>
          <a:p>
            <a:pPr lvl="1">
              <a:lnSpc>
                <a:spcPct val="80000"/>
              </a:lnSpc>
              <a:spcBef>
                <a:spcPts val="300"/>
              </a:spcBef>
              <a:buFontTx/>
              <a:buChar char="•"/>
            </a:pPr>
            <a:r>
              <a:rPr lang="en-GB" sz="2000" dirty="0" smtClean="0"/>
              <a:t>Any Qualified Provider documentation</a:t>
            </a:r>
          </a:p>
          <a:p>
            <a:pPr lvl="1">
              <a:lnSpc>
                <a:spcPct val="80000"/>
              </a:lnSpc>
              <a:spcBef>
                <a:spcPts val="300"/>
              </a:spcBef>
              <a:buFontTx/>
              <a:buChar char="•"/>
            </a:pPr>
            <a:r>
              <a:rPr lang="en-GB" sz="2000" dirty="0" smtClean="0"/>
              <a:t>MSK commissioning online toolkit</a:t>
            </a:r>
          </a:p>
          <a:p>
            <a:pPr>
              <a:lnSpc>
                <a:spcPct val="80000"/>
              </a:lnSpc>
              <a:spcBef>
                <a:spcPts val="300"/>
              </a:spcBef>
              <a:buFontTx/>
              <a:buChar char="•"/>
            </a:pPr>
            <a:endParaRPr lang="en-GB" sz="2000" dirty="0" smtClean="0"/>
          </a:p>
          <a:p>
            <a:pPr>
              <a:lnSpc>
                <a:spcPct val="80000"/>
              </a:lnSpc>
              <a:spcBef>
                <a:spcPts val="300"/>
              </a:spcBef>
              <a:buFontTx/>
              <a:buChar char="•"/>
            </a:pPr>
            <a:r>
              <a:rPr lang="en-GB" sz="2000" dirty="0" smtClean="0">
                <a:solidFill>
                  <a:srgbClr val="000000"/>
                </a:solidFill>
              </a:rPr>
              <a:t>App /AXA DVD</a:t>
            </a:r>
          </a:p>
          <a:p>
            <a:pPr>
              <a:lnSpc>
                <a:spcPct val="80000"/>
              </a:lnSpc>
              <a:spcBef>
                <a:spcPts val="300"/>
              </a:spcBef>
              <a:buFontTx/>
              <a:buChar char="•"/>
            </a:pPr>
            <a:r>
              <a:rPr lang="en-GB" sz="2000" dirty="0" smtClean="0"/>
              <a:t>Pain Management Guidelines </a:t>
            </a:r>
            <a:endParaRPr lang="en-GB" sz="2000" dirty="0"/>
          </a:p>
          <a:p>
            <a:pPr>
              <a:lnSpc>
                <a:spcPct val="80000"/>
              </a:lnSpc>
              <a:spcBef>
                <a:spcPts val="300"/>
              </a:spcBef>
              <a:buFontTx/>
              <a:buChar char="•"/>
            </a:pPr>
            <a:r>
              <a:rPr lang="en-GB" sz="2000" dirty="0" smtClean="0"/>
              <a:t>Map of Medicine (RCGP/British Pain Society)</a:t>
            </a:r>
          </a:p>
          <a:p>
            <a:pPr>
              <a:lnSpc>
                <a:spcPct val="80000"/>
              </a:lnSpc>
              <a:spcBef>
                <a:spcPts val="300"/>
              </a:spcBef>
              <a:buFontTx/>
              <a:buChar char="•"/>
            </a:pPr>
            <a:r>
              <a:rPr lang="en-GB" sz="2000" dirty="0" smtClean="0"/>
              <a:t>Tool added into National Spine Registry British Association of Spinal Surgeons</a:t>
            </a:r>
          </a:p>
          <a:p>
            <a:pPr>
              <a:lnSpc>
                <a:spcPct val="80000"/>
              </a:lnSpc>
              <a:spcBef>
                <a:spcPts val="300"/>
              </a:spcBef>
              <a:buFontTx/>
              <a:buChar char="•"/>
            </a:pPr>
            <a:r>
              <a:rPr lang="en-GB" sz="2000" dirty="0" smtClean="0"/>
              <a:t>Arthritis Research UK/BMJ e-learning modules; GP Update Course (NB Medical)</a:t>
            </a:r>
          </a:p>
          <a:p>
            <a:pPr>
              <a:lnSpc>
                <a:spcPct val="80000"/>
              </a:lnSpc>
              <a:spcBef>
                <a:spcPts val="300"/>
              </a:spcBef>
              <a:buFontTx/>
              <a:buChar char="•"/>
            </a:pPr>
            <a:endParaRPr lang="en-GB" sz="2000" dirty="0" smtClean="0"/>
          </a:p>
          <a:p>
            <a:pPr>
              <a:lnSpc>
                <a:spcPct val="80000"/>
              </a:lnSpc>
              <a:spcBef>
                <a:spcPts val="300"/>
              </a:spcBef>
              <a:buFontTx/>
              <a:buChar char="•"/>
            </a:pPr>
            <a:r>
              <a:rPr lang="en-GB" sz="2000" dirty="0" smtClean="0"/>
              <a:t>STarT Back website</a:t>
            </a:r>
          </a:p>
          <a:p>
            <a:pPr lvl="1">
              <a:lnSpc>
                <a:spcPct val="80000"/>
              </a:lnSpc>
              <a:spcBef>
                <a:spcPts val="300"/>
              </a:spcBef>
              <a:buFontTx/>
              <a:buChar char="•"/>
            </a:pPr>
            <a:r>
              <a:rPr lang="en-GB" sz="2000" i="1" dirty="0" smtClean="0"/>
              <a:t>www.keele.ac.uk/sbst/</a:t>
            </a:r>
            <a:r>
              <a:rPr lang="en-GB" sz="2000" dirty="0" smtClean="0"/>
              <a:t>‎</a:t>
            </a:r>
          </a:p>
          <a:p>
            <a:pPr lvl="1">
              <a:lnSpc>
                <a:spcPct val="80000"/>
              </a:lnSpc>
              <a:spcBef>
                <a:spcPts val="300"/>
              </a:spcBef>
              <a:buFontTx/>
              <a:buChar char="•"/>
            </a:pPr>
            <a:endParaRPr lang="en-GB" sz="1600" b="1" dirty="0" smtClean="0"/>
          </a:p>
          <a:p>
            <a:pPr>
              <a:lnSpc>
                <a:spcPct val="80000"/>
              </a:lnSpc>
              <a:spcBef>
                <a:spcPts val="300"/>
              </a:spcBef>
              <a:buFontTx/>
              <a:buChar char="•"/>
            </a:pPr>
            <a:endParaRPr lang="en-GB" sz="2000" b="1" dirty="0" smtClean="0">
              <a:solidFill>
                <a:srgbClr val="C00000"/>
              </a:solidFill>
            </a:endParaRPr>
          </a:p>
          <a:p>
            <a:pPr>
              <a:lnSpc>
                <a:spcPct val="80000"/>
              </a:lnSpc>
              <a:buFont typeface="Monotype Sorts"/>
              <a:buNone/>
            </a:pPr>
            <a:endParaRPr lang="en-GB" sz="1600" b="1" dirty="0" smtClean="0"/>
          </a:p>
          <a:p>
            <a:pPr>
              <a:lnSpc>
                <a:spcPct val="80000"/>
              </a:lnSpc>
            </a:pPr>
            <a:endParaRPr lang="en-GB" sz="1600" b="1" dirty="0" smtClean="0"/>
          </a:p>
        </p:txBody>
      </p:sp>
      <p:pic>
        <p:nvPicPr>
          <p:cNvPr id="51203" name="Picture 11"/>
          <p:cNvPicPr>
            <a:picLocks noChangeAspect="1" noChangeArrowheads="1"/>
          </p:cNvPicPr>
          <p:nvPr/>
        </p:nvPicPr>
        <p:blipFill>
          <a:blip r:embed="rId3"/>
          <a:srcRect/>
          <a:stretch>
            <a:fillRect/>
          </a:stretch>
        </p:blipFill>
        <p:spPr bwMode="auto">
          <a:xfrm>
            <a:off x="6777038" y="1179513"/>
            <a:ext cx="2143125" cy="593725"/>
          </a:xfrm>
          <a:prstGeom prst="rect">
            <a:avLst/>
          </a:prstGeom>
          <a:noFill/>
          <a:ln w="9525">
            <a:noFill/>
            <a:miter lim="800000"/>
            <a:headEnd/>
            <a:tailEnd/>
          </a:ln>
        </p:spPr>
      </p:pic>
      <p:pic>
        <p:nvPicPr>
          <p:cNvPr id="51204" name="Picture 9"/>
          <p:cNvPicPr>
            <a:picLocks noChangeAspect="1" noChangeArrowheads="1"/>
          </p:cNvPicPr>
          <p:nvPr/>
        </p:nvPicPr>
        <p:blipFill>
          <a:blip r:embed="rId4"/>
          <a:srcRect/>
          <a:stretch>
            <a:fillRect/>
          </a:stretch>
        </p:blipFill>
        <p:spPr bwMode="auto">
          <a:xfrm>
            <a:off x="6723063" y="1844675"/>
            <a:ext cx="944562" cy="1089025"/>
          </a:xfrm>
          <a:prstGeom prst="rect">
            <a:avLst/>
          </a:prstGeom>
          <a:noFill/>
          <a:ln w="9525">
            <a:noFill/>
            <a:miter lim="800000"/>
            <a:headEnd/>
            <a:tailEnd/>
          </a:ln>
        </p:spPr>
      </p:pic>
      <p:pic>
        <p:nvPicPr>
          <p:cNvPr id="51205" name="Picture 10"/>
          <p:cNvPicPr>
            <a:picLocks noChangeAspect="1" noChangeArrowheads="1"/>
          </p:cNvPicPr>
          <p:nvPr/>
        </p:nvPicPr>
        <p:blipFill>
          <a:blip r:embed="rId5"/>
          <a:srcRect/>
          <a:stretch>
            <a:fillRect/>
          </a:stretch>
        </p:blipFill>
        <p:spPr bwMode="auto">
          <a:xfrm>
            <a:off x="7758113" y="1844675"/>
            <a:ext cx="1162050" cy="1133475"/>
          </a:xfrm>
          <a:prstGeom prst="rect">
            <a:avLst/>
          </a:prstGeom>
          <a:noFill/>
          <a:ln w="9525">
            <a:noFill/>
            <a:miter lim="800000"/>
            <a:headEnd/>
            <a:tailEnd/>
          </a:ln>
        </p:spPr>
      </p:pic>
    </p:spTree>
    <p:extLst>
      <p:ext uri="{BB962C8B-B14F-4D97-AF65-F5344CB8AC3E}">
        <p14:creationId xmlns:p14="http://schemas.microsoft.com/office/powerpoint/2010/main" val="740664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132" y="2174712"/>
            <a:ext cx="6553200" cy="485775"/>
          </a:xfrm>
          <a:prstGeom prst="rect">
            <a:avLst/>
          </a:prstGeom>
        </p:spPr>
      </p:pic>
      <p:sp>
        <p:nvSpPr>
          <p:cNvPr id="4" name="Rectangle 2"/>
          <p:cNvSpPr>
            <a:spLocks noGrp="1" noChangeArrowheads="1"/>
          </p:cNvSpPr>
          <p:nvPr>
            <p:ph type="title" idx="4294967295"/>
          </p:nvPr>
        </p:nvSpPr>
        <p:spPr>
          <a:xfrm>
            <a:off x="685800" y="918881"/>
            <a:ext cx="7772400" cy="1143000"/>
          </a:xfrm>
        </p:spPr>
        <p:txBody>
          <a:bodyPr/>
          <a:lstStyle/>
          <a:p>
            <a:r>
              <a:rPr lang="en-GB" dirty="0" smtClean="0"/>
              <a:t>Acknowledgements</a:t>
            </a:r>
          </a:p>
        </p:txBody>
      </p:sp>
      <p:sp>
        <p:nvSpPr>
          <p:cNvPr id="5" name="TextBox 4"/>
          <p:cNvSpPr txBox="1"/>
          <p:nvPr/>
        </p:nvSpPr>
        <p:spPr>
          <a:xfrm>
            <a:off x="395536" y="2996952"/>
            <a:ext cx="7670339" cy="1938992"/>
          </a:xfrm>
          <a:prstGeom prst="rect">
            <a:avLst/>
          </a:prstGeom>
          <a:noFill/>
        </p:spPr>
        <p:txBody>
          <a:bodyPr wrap="square" rtlCol="0">
            <a:spAutoFit/>
          </a:bodyPr>
          <a:lstStyle/>
          <a:p>
            <a:r>
              <a:rPr lang="en-GB" sz="2000" dirty="0" smtClean="0"/>
              <a:t>The STarT Back &amp; IMPaCT </a:t>
            </a:r>
            <a:r>
              <a:rPr lang="en-GB" sz="2000" dirty="0"/>
              <a:t>Back study </a:t>
            </a:r>
            <a:r>
              <a:rPr lang="en-GB" sz="2000" dirty="0" smtClean="0"/>
              <a:t>teams</a:t>
            </a:r>
            <a:endParaRPr lang="en-GB" sz="2000" dirty="0"/>
          </a:p>
          <a:p>
            <a:r>
              <a:rPr lang="en-GB" sz="2000" dirty="0"/>
              <a:t>GP practices and physiotherapy services</a:t>
            </a:r>
          </a:p>
          <a:p>
            <a:r>
              <a:rPr lang="en-GB" sz="2000" dirty="0"/>
              <a:t>Study participants</a:t>
            </a:r>
          </a:p>
          <a:p>
            <a:pPr algn="ctr"/>
            <a:endParaRPr lang="en-GB" sz="2000" dirty="0" smtClean="0">
              <a:solidFill>
                <a:schemeClr val="tx1">
                  <a:lumMod val="50000"/>
                  <a:lumOff val="50000"/>
                </a:schemeClr>
              </a:solidFill>
              <a:latin typeface="Calibri" pitchFamily="34" charset="0"/>
            </a:endParaRPr>
          </a:p>
          <a:p>
            <a:r>
              <a:rPr lang="en-GB" sz="2000" dirty="0"/>
              <a:t>Full information on website </a:t>
            </a:r>
            <a:r>
              <a:rPr lang="en-GB" sz="2000" b="1" dirty="0"/>
              <a:t>www.keele.ac.uk/startback</a:t>
            </a:r>
          </a:p>
          <a:p>
            <a:r>
              <a:rPr lang="en-GB" sz="2000" dirty="0"/>
              <a:t>With 20 min DVDs explaining the </a:t>
            </a:r>
            <a:r>
              <a:rPr lang="en-GB" sz="2000" dirty="0" smtClean="0"/>
              <a:t>approach</a:t>
            </a:r>
            <a:endParaRPr lang="en-GB" sz="2000" dirty="0"/>
          </a:p>
        </p:txBody>
      </p:sp>
      <p:pic>
        <p:nvPicPr>
          <p:cNvPr id="10" name="Picture 8" descr="Central England PCRN-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1167" y="5589240"/>
            <a:ext cx="2139305" cy="79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5229200"/>
            <a:ext cx="3024336" cy="161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wmahsn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352" y="5517232"/>
            <a:ext cx="2801888" cy="847279"/>
          </a:xfrm>
          <a:prstGeom prst="rect">
            <a:avLst/>
          </a:prstGeom>
        </p:spPr>
      </p:pic>
    </p:spTree>
    <p:extLst>
      <p:ext uri="{BB962C8B-B14F-4D97-AF65-F5344CB8AC3E}">
        <p14:creationId xmlns:p14="http://schemas.microsoft.com/office/powerpoint/2010/main" val="86502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Content Placeholder 2"/>
          <p:cNvSpPr>
            <a:spLocks noGrp="1"/>
          </p:cNvSpPr>
          <p:nvPr>
            <p:ph idx="4294967295"/>
          </p:nvPr>
        </p:nvSpPr>
        <p:spPr>
          <a:xfrm>
            <a:off x="592138" y="1535113"/>
            <a:ext cx="7772400" cy="4848225"/>
          </a:xfrm>
        </p:spPr>
        <p:txBody>
          <a:bodyPr/>
          <a:lstStyle/>
          <a:p>
            <a:pPr marL="0" indent="0" algn="ctr">
              <a:buSzPct val="100000"/>
              <a:buFont typeface="Monotype Sorts"/>
              <a:buNone/>
            </a:pPr>
            <a:endParaRPr lang="en-GB" sz="2400" dirty="0" smtClean="0">
              <a:solidFill>
                <a:schemeClr val="bg1">
                  <a:lumMod val="50000"/>
                </a:schemeClr>
              </a:solidFill>
            </a:endParaRPr>
          </a:p>
        </p:txBody>
      </p:sp>
      <p:sp>
        <p:nvSpPr>
          <p:cNvPr id="201732" name="TextBox 5"/>
          <p:cNvSpPr txBox="1">
            <a:spLocks noChangeArrowheads="1"/>
          </p:cNvSpPr>
          <p:nvPr/>
        </p:nvSpPr>
        <p:spPr bwMode="auto">
          <a:xfrm rot="-163434">
            <a:off x="1266825" y="2319338"/>
            <a:ext cx="1611313" cy="488950"/>
          </a:xfrm>
          <a:prstGeom prst="rect">
            <a:avLst/>
          </a:prstGeom>
          <a:noFill/>
          <a:ln w="31750">
            <a:solidFill>
              <a:srgbClr val="C00000"/>
            </a:solidFill>
            <a:miter lim="800000"/>
            <a:headEnd/>
            <a:tailEnd/>
          </a:ln>
        </p:spPr>
        <p:txBody>
          <a:bodyPr>
            <a:spAutoFit/>
          </a:bodyPr>
          <a:lstStyle/>
          <a:p>
            <a:pPr eaLnBrk="0" hangingPunct="0"/>
            <a:r>
              <a:rPr lang="en-GB" sz="2400" dirty="0"/>
              <a:t>Screening</a:t>
            </a:r>
          </a:p>
        </p:txBody>
      </p:sp>
      <p:sp>
        <p:nvSpPr>
          <p:cNvPr id="201733" name="TextBox 6"/>
          <p:cNvSpPr txBox="1">
            <a:spLocks noChangeArrowheads="1"/>
          </p:cNvSpPr>
          <p:nvPr/>
        </p:nvSpPr>
        <p:spPr bwMode="auto">
          <a:xfrm rot="-163434">
            <a:off x="5133975" y="2290763"/>
            <a:ext cx="2749550" cy="854075"/>
          </a:xfrm>
          <a:prstGeom prst="rect">
            <a:avLst/>
          </a:prstGeom>
          <a:noFill/>
          <a:ln w="31750">
            <a:solidFill>
              <a:srgbClr val="C00000"/>
            </a:solidFill>
            <a:miter lim="800000"/>
            <a:headEnd/>
            <a:tailEnd/>
          </a:ln>
        </p:spPr>
        <p:txBody>
          <a:bodyPr>
            <a:spAutoFit/>
          </a:bodyPr>
          <a:lstStyle/>
          <a:p>
            <a:pPr eaLnBrk="0" hangingPunct="0"/>
            <a:r>
              <a:rPr lang="en-GB" sz="2400" dirty="0"/>
              <a:t>Matched pathways</a:t>
            </a:r>
          </a:p>
        </p:txBody>
      </p:sp>
      <p:sp>
        <p:nvSpPr>
          <p:cNvPr id="201734" name="TextBox 2"/>
          <p:cNvSpPr txBox="1">
            <a:spLocks noChangeArrowheads="1"/>
          </p:cNvSpPr>
          <p:nvPr/>
        </p:nvSpPr>
        <p:spPr bwMode="auto">
          <a:xfrm>
            <a:off x="3895725" y="3509963"/>
            <a:ext cx="866775" cy="830262"/>
          </a:xfrm>
          <a:prstGeom prst="rect">
            <a:avLst/>
          </a:prstGeom>
          <a:noFill/>
          <a:ln w="9525">
            <a:noFill/>
            <a:miter lim="800000"/>
            <a:headEnd/>
            <a:tailEnd/>
          </a:ln>
        </p:spPr>
        <p:txBody>
          <a:bodyPr>
            <a:spAutoFit/>
          </a:bodyPr>
          <a:lstStyle/>
          <a:p>
            <a:pPr eaLnBrk="0" hangingPunct="0"/>
            <a:r>
              <a:rPr lang="en-GB" sz="4800" dirty="0"/>
              <a:t>+</a:t>
            </a:r>
          </a:p>
        </p:txBody>
      </p:sp>
      <p:pic>
        <p:nvPicPr>
          <p:cNvPr id="201735" name="Picture 2"/>
          <p:cNvPicPr>
            <a:picLocks noChangeAspect="1" noChangeArrowheads="1"/>
          </p:cNvPicPr>
          <p:nvPr/>
        </p:nvPicPr>
        <p:blipFill>
          <a:blip r:embed="rId2"/>
          <a:srcRect/>
          <a:stretch>
            <a:fillRect/>
          </a:stretch>
        </p:blipFill>
        <p:spPr bwMode="auto">
          <a:xfrm>
            <a:off x="5153025" y="3563938"/>
            <a:ext cx="2770188" cy="1800225"/>
          </a:xfrm>
          <a:prstGeom prst="rect">
            <a:avLst/>
          </a:prstGeom>
          <a:noFill/>
          <a:ln w="9525">
            <a:noFill/>
            <a:miter lim="800000"/>
            <a:headEnd/>
            <a:tailEnd/>
          </a:ln>
        </p:spPr>
      </p:pic>
      <p:pic>
        <p:nvPicPr>
          <p:cNvPr id="201736" name="Picture 14"/>
          <p:cNvPicPr>
            <a:picLocks noChangeAspect="1" noChangeArrowheads="1"/>
          </p:cNvPicPr>
          <p:nvPr/>
        </p:nvPicPr>
        <p:blipFill>
          <a:blip r:embed="rId3"/>
          <a:srcRect/>
          <a:stretch>
            <a:fillRect/>
          </a:stretch>
        </p:blipFill>
        <p:spPr bwMode="auto">
          <a:xfrm>
            <a:off x="1108075" y="3397250"/>
            <a:ext cx="1924050" cy="2381250"/>
          </a:xfrm>
          <a:prstGeom prst="rect">
            <a:avLst/>
          </a:prstGeom>
          <a:noFill/>
          <a:ln w="9525">
            <a:noFill/>
            <a:miter lim="800000"/>
            <a:headEnd/>
            <a:tailEnd/>
          </a:ln>
        </p:spPr>
      </p:pic>
      <p:sp>
        <p:nvSpPr>
          <p:cNvPr id="9" name="Title 1"/>
          <p:cNvSpPr txBox="1">
            <a:spLocks/>
          </p:cNvSpPr>
          <p:nvPr/>
        </p:nvSpPr>
        <p:spPr>
          <a:xfrm>
            <a:off x="457200" y="88423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002060"/>
                </a:solidFill>
                <a:latin typeface="+mn-lt"/>
              </a:rPr>
              <a:t>STarT Back RCT </a:t>
            </a:r>
            <a:endParaRPr lang="en-GB" sz="2800" dirty="0">
              <a:solidFill>
                <a:srgbClr val="002060"/>
              </a:solidFill>
              <a:latin typeface="+mn-lt"/>
            </a:endParaRPr>
          </a:p>
        </p:txBody>
      </p:sp>
    </p:spTree>
    <p:extLst>
      <p:ext uri="{BB962C8B-B14F-4D97-AF65-F5344CB8AC3E}">
        <p14:creationId xmlns:p14="http://schemas.microsoft.com/office/powerpoint/2010/main" val="312871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p:txBody>
          <a:bodyPr/>
          <a:lstStyle/>
          <a:p>
            <a:r>
              <a:rPr lang="en-GB" dirty="0" smtClean="0">
                <a:latin typeface="+mn-lt"/>
              </a:rPr>
              <a:t>STarT Back screening tool</a:t>
            </a:r>
          </a:p>
        </p:txBody>
      </p:sp>
      <p:sp>
        <p:nvSpPr>
          <p:cNvPr id="90113" name="Content Placeholder 1"/>
          <p:cNvSpPr>
            <a:spLocks noGrp="1"/>
          </p:cNvSpPr>
          <p:nvPr>
            <p:ph sz="half" idx="1"/>
          </p:nvPr>
        </p:nvSpPr>
        <p:spPr>
          <a:xfrm>
            <a:off x="4648200" y="2276475"/>
            <a:ext cx="3810000" cy="4114800"/>
          </a:xfrm>
        </p:spPr>
        <p:txBody>
          <a:bodyPr/>
          <a:lstStyle/>
          <a:p>
            <a:r>
              <a:rPr lang="en-GB" sz="2000" dirty="0" smtClean="0">
                <a:latin typeface="Arial" charset="0"/>
              </a:rPr>
              <a:t>Brief prognostic tool</a:t>
            </a:r>
          </a:p>
          <a:p>
            <a:r>
              <a:rPr lang="en-GB" sz="2000" dirty="0" smtClean="0">
                <a:latin typeface="Arial" charset="0"/>
              </a:rPr>
              <a:t>Takes 2 minutes to complete</a:t>
            </a:r>
          </a:p>
          <a:p>
            <a:r>
              <a:rPr lang="en-GB" sz="2000" dirty="0" smtClean="0">
                <a:latin typeface="Arial" charset="0"/>
              </a:rPr>
              <a:t>Designed to help clinicians produce an index of modifiable risk factors</a:t>
            </a:r>
          </a:p>
          <a:p>
            <a:r>
              <a:rPr lang="en-GB" sz="2000" dirty="0" smtClean="0">
                <a:latin typeface="Arial" charset="0"/>
              </a:rPr>
              <a:t>Used to stratify patients to matched treatments</a:t>
            </a:r>
          </a:p>
          <a:p>
            <a:r>
              <a:rPr lang="en-GB" sz="2000" dirty="0" smtClean="0">
                <a:latin typeface="Arial" charset="0"/>
              </a:rPr>
              <a:t>Tested for validity and reliability in different populations</a:t>
            </a:r>
          </a:p>
        </p:txBody>
      </p:sp>
      <p:pic>
        <p:nvPicPr>
          <p:cNvPr id="90117" name="Picture 13"/>
          <p:cNvPicPr>
            <a:picLocks noGrp="1" noChangeAspect="1" noChangeArrowheads="1"/>
          </p:cNvPicPr>
          <p:nvPr>
            <p:ph type="body" sz="half" idx="4294967295"/>
          </p:nvPr>
        </p:nvPicPr>
        <p:blipFill>
          <a:blip r:embed="rId2"/>
          <a:srcRect/>
          <a:stretch>
            <a:fillRect/>
          </a:stretch>
        </p:blipFill>
        <p:spPr>
          <a:xfrm rot="300000">
            <a:off x="592138" y="2139950"/>
            <a:ext cx="3752850" cy="4114800"/>
          </a:xfrm>
          <a:noFill/>
          <a:ln>
            <a:solidFill>
              <a:schemeClr val="tx1"/>
            </a:solidFill>
          </a:ln>
        </p:spPr>
      </p:pic>
    </p:spTree>
    <p:extLst>
      <p:ext uri="{BB962C8B-B14F-4D97-AF65-F5344CB8AC3E}">
        <p14:creationId xmlns:p14="http://schemas.microsoft.com/office/powerpoint/2010/main" val="400971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224" name="Group 88"/>
          <p:cNvGraphicFramePr>
            <a:graphicFrameLocks noGrp="1"/>
          </p:cNvGraphicFramePr>
          <p:nvPr>
            <p:ph idx="1"/>
            <p:extLst>
              <p:ext uri="{D42A27DB-BD31-4B8C-83A1-F6EECF244321}">
                <p14:modId xmlns:p14="http://schemas.microsoft.com/office/powerpoint/2010/main" val="996679865"/>
              </p:ext>
            </p:extLst>
          </p:nvPr>
        </p:nvGraphicFramePr>
        <p:xfrm>
          <a:off x="323528" y="1844824"/>
          <a:ext cx="6964362" cy="2926080"/>
        </p:xfrm>
        <a:graphic>
          <a:graphicData uri="http://schemas.openxmlformats.org/drawingml/2006/table">
            <a:tbl>
              <a:tblPr/>
              <a:tblGrid>
                <a:gridCol w="231775"/>
                <a:gridCol w="5222875"/>
                <a:gridCol w="812800"/>
                <a:gridCol w="696912"/>
              </a:tblGrid>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Disagree</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Agree</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 </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charset="0"/>
                        </a:rPr>
                        <a:t>0</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FFFFFF"/>
                          </a:solidFill>
                          <a:effectLst/>
                          <a:latin typeface="Arial" charset="0"/>
                        </a:rPr>
                        <a:t>1</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1</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My back pain has spread down my leg (s) at some time in the last 2 weeks</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2</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 have had pain in the shoulder or neck at some time in the last 2 weeks</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3</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 have only walked short distances because of my back pain</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4</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In the last 2 weeks, I have dressed more slowly than usual because of back pain</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5</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It’s not really safe for a person with a condition like mine to be physically active</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6</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Worrying thoughts have been going through my mind a lot of the time</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7</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I feel that my back pain is terrible and it’s never going to get any better</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a:t>
                      </a:r>
                      <a:endParaRPr kumimoji="0" lang="en-GB"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8</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rPr>
                        <a:t>In general I have not enjoyed all the things I used to enjoy</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rPr>
                        <a:t>□</a:t>
                      </a:r>
                      <a:endParaRPr kumimoji="0" lang="en-GB" sz="12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1194" name="Title 2"/>
          <p:cNvSpPr>
            <a:spLocks noGrp="1"/>
          </p:cNvSpPr>
          <p:nvPr>
            <p:ph type="title"/>
          </p:nvPr>
        </p:nvSpPr>
        <p:spPr>
          <a:xfrm>
            <a:off x="153988" y="400050"/>
            <a:ext cx="7772400" cy="1143000"/>
          </a:xfrm>
        </p:spPr>
        <p:txBody>
          <a:bodyPr>
            <a:normAutofit/>
          </a:bodyPr>
          <a:lstStyle/>
          <a:p>
            <a:r>
              <a:rPr lang="en-GB" dirty="0" smtClean="0">
                <a:latin typeface="+mn-lt"/>
              </a:rPr>
              <a:t>STarT Back screening tool</a:t>
            </a:r>
          </a:p>
        </p:txBody>
      </p:sp>
      <p:graphicFrame>
        <p:nvGraphicFramePr>
          <p:cNvPr id="5" name="Table 4"/>
          <p:cNvGraphicFramePr>
            <a:graphicFrameLocks noGrp="1"/>
          </p:cNvGraphicFramePr>
          <p:nvPr>
            <p:extLst>
              <p:ext uri="{D42A27DB-BD31-4B8C-83A1-F6EECF244321}">
                <p14:modId xmlns:p14="http://schemas.microsoft.com/office/powerpoint/2010/main" val="1026655172"/>
              </p:ext>
            </p:extLst>
          </p:nvPr>
        </p:nvGraphicFramePr>
        <p:xfrm>
          <a:off x="316712" y="5166484"/>
          <a:ext cx="6970437" cy="609600"/>
        </p:xfrm>
        <a:graphic>
          <a:graphicData uri="http://schemas.openxmlformats.org/drawingml/2006/table">
            <a:tbl>
              <a:tblPr firstRow="1" firstCol="1" lastRow="1" lastCol="1" bandRow="1" bandCol="1">
                <a:tableStyleId>{5C22544A-7EE6-4342-B048-85BDC9FD1C3A}</a:tableStyleId>
              </a:tblPr>
              <a:tblGrid>
                <a:gridCol w="1393930"/>
                <a:gridCol w="1393930"/>
                <a:gridCol w="1393930"/>
                <a:gridCol w="1393930"/>
                <a:gridCol w="1394717"/>
              </a:tblGrid>
              <a:tr h="0">
                <a:tc>
                  <a:txBody>
                    <a:bodyPr/>
                    <a:lstStyle/>
                    <a:p>
                      <a:pPr algn="ctr">
                        <a:spcAft>
                          <a:spcPts val="0"/>
                        </a:spcAft>
                      </a:pPr>
                      <a:r>
                        <a:rPr lang="en-US" sz="1200" dirty="0">
                          <a:effectLst/>
                        </a:rPr>
                        <a:t>Not at all</a:t>
                      </a:r>
                      <a:endParaRPr lang="en-GB" sz="1200" dirty="0">
                        <a:effectLst/>
                        <a:latin typeface="Times New Roman"/>
                        <a:ea typeface="Times New Roman"/>
                      </a:endParaRPr>
                    </a:p>
                  </a:txBody>
                  <a:tcPr marL="68580" marR="68580" marT="0" marB="0"/>
                </a:tc>
                <a:tc>
                  <a:txBody>
                    <a:bodyPr/>
                    <a:lstStyle/>
                    <a:p>
                      <a:pPr algn="ctr">
                        <a:spcAft>
                          <a:spcPts val="0"/>
                        </a:spcAft>
                      </a:pPr>
                      <a:r>
                        <a:rPr lang="en-US" sz="1200" dirty="0">
                          <a:effectLst/>
                        </a:rPr>
                        <a:t>Slightly</a:t>
                      </a:r>
                      <a:endParaRPr lang="en-GB" sz="1200" dirty="0">
                        <a:effectLst/>
                        <a:latin typeface="Times New Roman"/>
                        <a:ea typeface="Times New Roman"/>
                      </a:endParaRPr>
                    </a:p>
                  </a:txBody>
                  <a:tcPr marL="68580" marR="68580" marT="0" marB="0"/>
                </a:tc>
                <a:tc>
                  <a:txBody>
                    <a:bodyPr/>
                    <a:lstStyle/>
                    <a:p>
                      <a:pPr algn="ctr">
                        <a:spcAft>
                          <a:spcPts val="0"/>
                        </a:spcAft>
                      </a:pPr>
                      <a:r>
                        <a:rPr lang="en-US" sz="1200" dirty="0">
                          <a:effectLst/>
                        </a:rPr>
                        <a:t>Moderately</a:t>
                      </a:r>
                      <a:endParaRPr lang="en-GB" sz="1200" dirty="0">
                        <a:effectLst/>
                        <a:latin typeface="Times New Roman"/>
                        <a:ea typeface="Times New Roman"/>
                      </a:endParaRPr>
                    </a:p>
                  </a:txBody>
                  <a:tcPr marL="68580" marR="68580" marT="0" marB="0"/>
                </a:tc>
                <a:tc>
                  <a:txBody>
                    <a:bodyPr/>
                    <a:lstStyle/>
                    <a:p>
                      <a:pPr algn="ctr">
                        <a:spcAft>
                          <a:spcPts val="0"/>
                        </a:spcAft>
                      </a:pPr>
                      <a:r>
                        <a:rPr lang="en-US" sz="1200" dirty="0">
                          <a:effectLst/>
                        </a:rPr>
                        <a:t>Very much</a:t>
                      </a:r>
                      <a:endParaRPr lang="en-GB" sz="1200" dirty="0">
                        <a:effectLst/>
                        <a:latin typeface="Times New Roman"/>
                        <a:ea typeface="Times New Roman"/>
                      </a:endParaRPr>
                    </a:p>
                  </a:txBody>
                  <a:tcPr marL="68580" marR="68580" marT="0" marB="0"/>
                </a:tc>
                <a:tc>
                  <a:txBody>
                    <a:bodyPr/>
                    <a:lstStyle/>
                    <a:p>
                      <a:pPr algn="ctr">
                        <a:spcAft>
                          <a:spcPts val="0"/>
                        </a:spcAft>
                      </a:pPr>
                      <a:r>
                        <a:rPr lang="en-US" sz="1200" dirty="0">
                          <a:effectLst/>
                        </a:rPr>
                        <a:t>Extremely</a:t>
                      </a:r>
                      <a:endParaRPr lang="en-GB" sz="1200" dirty="0">
                        <a:effectLst/>
                        <a:latin typeface="Times New Roman"/>
                        <a:ea typeface="Times New Roman"/>
                      </a:endParaRPr>
                    </a:p>
                  </a:txBody>
                  <a:tcPr marL="68580" marR="68580" marT="0" marB="0"/>
                </a:tc>
              </a:tr>
              <a:tr h="0">
                <a:tc>
                  <a:txBody>
                    <a:bodyPr/>
                    <a:lstStyle/>
                    <a:p>
                      <a:pPr algn="ctr">
                        <a:spcAft>
                          <a:spcPts val="0"/>
                        </a:spcAft>
                      </a:pPr>
                      <a:r>
                        <a:rPr lang="en-US" sz="2000" dirty="0">
                          <a:effectLst/>
                        </a:rPr>
                        <a:t>□</a:t>
                      </a:r>
                      <a:endParaRPr lang="en-GB" sz="1200" dirty="0">
                        <a:effectLst/>
                        <a:latin typeface="Times New Roman"/>
                        <a:ea typeface="Times New Roman"/>
                      </a:endParaRPr>
                    </a:p>
                  </a:txBody>
                  <a:tcPr marL="68580" marR="68580" marT="0" marB="0"/>
                </a:tc>
                <a:tc>
                  <a:txBody>
                    <a:bodyPr/>
                    <a:lstStyle/>
                    <a:p>
                      <a:pPr algn="ctr">
                        <a:spcAft>
                          <a:spcPts val="0"/>
                        </a:spcAft>
                      </a:pPr>
                      <a:r>
                        <a:rPr lang="en-US" sz="2000" dirty="0">
                          <a:effectLst/>
                        </a:rPr>
                        <a:t>□</a:t>
                      </a:r>
                      <a:endParaRPr lang="en-GB" sz="1200" dirty="0">
                        <a:effectLst/>
                        <a:latin typeface="Times New Roman"/>
                        <a:ea typeface="Times New Roman"/>
                      </a:endParaRPr>
                    </a:p>
                  </a:txBody>
                  <a:tcPr marL="68580" marR="68580" marT="0" marB="0"/>
                </a:tc>
                <a:tc>
                  <a:txBody>
                    <a:bodyPr/>
                    <a:lstStyle/>
                    <a:p>
                      <a:pPr algn="ctr">
                        <a:spcAft>
                          <a:spcPts val="0"/>
                        </a:spcAft>
                      </a:pPr>
                      <a:r>
                        <a:rPr lang="en-US" sz="2000" dirty="0">
                          <a:effectLst/>
                        </a:rPr>
                        <a:t>□</a:t>
                      </a:r>
                      <a:endParaRPr lang="en-GB" sz="1200" dirty="0">
                        <a:effectLst/>
                        <a:latin typeface="Times New Roman"/>
                        <a:ea typeface="Times New Roman"/>
                      </a:endParaRPr>
                    </a:p>
                  </a:txBody>
                  <a:tcPr marL="68580" marR="68580" marT="0" marB="0"/>
                </a:tc>
                <a:tc>
                  <a:txBody>
                    <a:bodyPr/>
                    <a:lstStyle/>
                    <a:p>
                      <a:pPr algn="ctr">
                        <a:spcAft>
                          <a:spcPts val="0"/>
                        </a:spcAft>
                      </a:pPr>
                      <a:r>
                        <a:rPr lang="en-US" sz="2000" dirty="0">
                          <a:effectLst/>
                        </a:rPr>
                        <a:t>□</a:t>
                      </a:r>
                      <a:endParaRPr lang="en-GB" sz="1200" dirty="0">
                        <a:effectLst/>
                        <a:latin typeface="Times New Roman"/>
                        <a:ea typeface="Times New Roman"/>
                      </a:endParaRPr>
                    </a:p>
                  </a:txBody>
                  <a:tcPr marL="68580" marR="68580" marT="0" marB="0"/>
                </a:tc>
                <a:tc>
                  <a:txBody>
                    <a:bodyPr/>
                    <a:lstStyle/>
                    <a:p>
                      <a:pPr algn="ctr">
                        <a:spcAft>
                          <a:spcPts val="0"/>
                        </a:spcAft>
                      </a:pPr>
                      <a:r>
                        <a:rPr lang="en-US" sz="2000" dirty="0">
                          <a:effectLst/>
                        </a:rPr>
                        <a:t>□</a:t>
                      </a:r>
                      <a:endParaRPr lang="en-GB" sz="1200" dirty="0">
                        <a:effectLst/>
                        <a:latin typeface="Times New Roman"/>
                        <a:ea typeface="Times New Roman"/>
                      </a:endParaRPr>
                    </a:p>
                  </a:txBody>
                  <a:tcPr marL="68580" marR="68580" marT="0" marB="0"/>
                </a:tc>
              </a:tr>
              <a:tr h="0">
                <a:tc>
                  <a:txBody>
                    <a:bodyPr/>
                    <a:lstStyle/>
                    <a:p>
                      <a:pPr algn="ctr">
                        <a:spcAft>
                          <a:spcPts val="0"/>
                        </a:spcAft>
                      </a:pPr>
                      <a:r>
                        <a:rPr lang="en-US" sz="800" dirty="0">
                          <a:effectLst/>
                        </a:rPr>
                        <a:t>0</a:t>
                      </a:r>
                      <a:endParaRPr lang="en-GB" sz="1200" dirty="0">
                        <a:effectLst/>
                        <a:latin typeface="Times New Roman"/>
                        <a:ea typeface="Times New Roman"/>
                      </a:endParaRPr>
                    </a:p>
                  </a:txBody>
                  <a:tcPr marL="68580" marR="68580" marT="0" marB="0"/>
                </a:tc>
                <a:tc>
                  <a:txBody>
                    <a:bodyPr/>
                    <a:lstStyle/>
                    <a:p>
                      <a:pPr algn="ctr">
                        <a:spcAft>
                          <a:spcPts val="0"/>
                        </a:spcAft>
                      </a:pPr>
                      <a:r>
                        <a:rPr lang="en-US" sz="800" dirty="0">
                          <a:effectLst/>
                        </a:rPr>
                        <a:t>0</a:t>
                      </a:r>
                      <a:endParaRPr lang="en-GB" sz="1200" dirty="0">
                        <a:effectLst/>
                        <a:latin typeface="Times New Roman"/>
                        <a:ea typeface="Times New Roman"/>
                      </a:endParaRPr>
                    </a:p>
                  </a:txBody>
                  <a:tcPr marL="68580" marR="68580" marT="0" marB="0"/>
                </a:tc>
                <a:tc>
                  <a:txBody>
                    <a:bodyPr/>
                    <a:lstStyle/>
                    <a:p>
                      <a:pPr algn="ctr">
                        <a:spcAft>
                          <a:spcPts val="0"/>
                        </a:spcAft>
                      </a:pPr>
                      <a:r>
                        <a:rPr lang="en-US" sz="800" dirty="0">
                          <a:effectLst/>
                        </a:rPr>
                        <a:t>0</a:t>
                      </a:r>
                      <a:endParaRPr lang="en-GB" sz="1200" dirty="0">
                        <a:effectLst/>
                        <a:latin typeface="Times New Roman"/>
                        <a:ea typeface="Times New Roman"/>
                      </a:endParaRPr>
                    </a:p>
                  </a:txBody>
                  <a:tcPr marL="68580" marR="68580" marT="0" marB="0"/>
                </a:tc>
                <a:tc>
                  <a:txBody>
                    <a:bodyPr/>
                    <a:lstStyle/>
                    <a:p>
                      <a:pPr algn="ctr">
                        <a:spcAft>
                          <a:spcPts val="0"/>
                        </a:spcAft>
                      </a:pPr>
                      <a:r>
                        <a:rPr lang="en-US" sz="800" dirty="0">
                          <a:effectLst/>
                        </a:rPr>
                        <a:t>1</a:t>
                      </a:r>
                      <a:endParaRPr lang="en-GB" sz="1200" dirty="0">
                        <a:effectLst/>
                        <a:latin typeface="Times New Roman"/>
                        <a:ea typeface="Times New Roman"/>
                      </a:endParaRPr>
                    </a:p>
                  </a:txBody>
                  <a:tcPr marL="68580" marR="68580" marT="0" marB="0"/>
                </a:tc>
                <a:tc>
                  <a:txBody>
                    <a:bodyPr/>
                    <a:lstStyle/>
                    <a:p>
                      <a:pPr algn="ctr">
                        <a:spcAft>
                          <a:spcPts val="0"/>
                        </a:spcAft>
                      </a:pPr>
                      <a:r>
                        <a:rPr lang="en-US" sz="800" dirty="0">
                          <a:effectLst/>
                        </a:rPr>
                        <a:t>1</a:t>
                      </a:r>
                      <a:endParaRPr lang="en-GB" sz="1200" dirty="0">
                        <a:effectLst/>
                        <a:latin typeface="Times New Roman"/>
                        <a:ea typeface="Times New Roman"/>
                      </a:endParaRPr>
                    </a:p>
                  </a:txBody>
                  <a:tcPr marL="68580" marR="68580" marT="0" marB="0"/>
                </a:tc>
              </a:tr>
            </a:tbl>
          </a:graphicData>
        </a:graphic>
      </p:graphicFrame>
      <p:sp>
        <p:nvSpPr>
          <p:cNvPr id="91221" name="TextBox 6"/>
          <p:cNvSpPr txBox="1">
            <a:spLocks noChangeArrowheads="1"/>
          </p:cNvSpPr>
          <p:nvPr/>
        </p:nvSpPr>
        <p:spPr bwMode="auto">
          <a:xfrm>
            <a:off x="190500" y="1284288"/>
            <a:ext cx="8858250" cy="701675"/>
          </a:xfrm>
          <a:prstGeom prst="rect">
            <a:avLst/>
          </a:prstGeom>
          <a:noFill/>
          <a:ln w="9525">
            <a:noFill/>
            <a:miter lim="800000"/>
            <a:headEnd/>
            <a:tailEnd/>
          </a:ln>
        </p:spPr>
        <p:txBody>
          <a:bodyPr>
            <a:spAutoFit/>
          </a:bodyPr>
          <a:lstStyle/>
          <a:p>
            <a:pPr eaLnBrk="0" hangingPunct="0"/>
            <a:r>
              <a:rPr lang="en-US" sz="2000" dirty="0">
                <a:ea typeface="Times New Roman" pitchFamily="18" charset="0"/>
                <a:cs typeface="Arial" charset="0"/>
              </a:rPr>
              <a:t>Thinking about the </a:t>
            </a:r>
            <a:r>
              <a:rPr lang="en-US" sz="2000" b="1" dirty="0">
                <a:ea typeface="Times New Roman" pitchFamily="18" charset="0"/>
                <a:cs typeface="Arial" charset="0"/>
              </a:rPr>
              <a:t>last 2 weeks</a:t>
            </a:r>
            <a:r>
              <a:rPr lang="en-US" sz="2000" dirty="0">
                <a:ea typeface="Times New Roman" pitchFamily="18" charset="0"/>
                <a:cs typeface="Arial" charset="0"/>
              </a:rPr>
              <a:t> tick your response to the following questions</a:t>
            </a:r>
            <a:endParaRPr lang="en-GB" sz="2000" dirty="0">
              <a:ea typeface="Times New Roman" pitchFamily="18" charset="0"/>
              <a:cs typeface="Arial" charset="0"/>
            </a:endParaRPr>
          </a:p>
        </p:txBody>
      </p:sp>
      <p:sp>
        <p:nvSpPr>
          <p:cNvPr id="91222" name="TextBox 7"/>
          <p:cNvSpPr txBox="1">
            <a:spLocks noChangeArrowheads="1"/>
          </p:cNvSpPr>
          <p:nvPr/>
        </p:nvSpPr>
        <p:spPr bwMode="auto">
          <a:xfrm>
            <a:off x="323528" y="4797152"/>
            <a:ext cx="7005027" cy="369332"/>
          </a:xfrm>
          <a:prstGeom prst="rect">
            <a:avLst/>
          </a:prstGeom>
          <a:noFill/>
          <a:ln w="9525">
            <a:noFill/>
            <a:miter lim="800000"/>
            <a:headEnd/>
            <a:tailEnd/>
          </a:ln>
        </p:spPr>
        <p:txBody>
          <a:bodyPr wrap="square">
            <a:spAutoFit/>
          </a:bodyPr>
          <a:lstStyle/>
          <a:p>
            <a:pPr eaLnBrk="0" hangingPunct="0"/>
            <a:r>
              <a:rPr lang="en-US" dirty="0">
                <a:ea typeface="Times New Roman" pitchFamily="18" charset="0"/>
                <a:cs typeface="Arial" charset="0"/>
              </a:rPr>
              <a:t>9.  Overall, how </a:t>
            </a:r>
            <a:r>
              <a:rPr lang="en-US" b="1" dirty="0">
                <a:ea typeface="Times New Roman" pitchFamily="18" charset="0"/>
                <a:cs typeface="Arial" charset="0"/>
              </a:rPr>
              <a:t>bothersome</a:t>
            </a:r>
            <a:r>
              <a:rPr lang="en-US" dirty="0">
                <a:ea typeface="Times New Roman" pitchFamily="18" charset="0"/>
                <a:cs typeface="Arial" charset="0"/>
              </a:rPr>
              <a:t> has your back pain been in the </a:t>
            </a:r>
            <a:r>
              <a:rPr lang="en-US" b="1" dirty="0">
                <a:ea typeface="Times New Roman" pitchFamily="18" charset="0"/>
                <a:cs typeface="Arial" charset="0"/>
              </a:rPr>
              <a:t>last 2 weeks</a:t>
            </a:r>
            <a:endParaRPr lang="en-GB" dirty="0">
              <a:ea typeface="Times New Roman" pitchFamily="18" charset="0"/>
              <a:cs typeface="Arial" charset="0"/>
            </a:endParaRPr>
          </a:p>
        </p:txBody>
      </p:sp>
    </p:spTree>
    <p:extLst>
      <p:ext uri="{BB962C8B-B14F-4D97-AF65-F5344CB8AC3E}">
        <p14:creationId xmlns:p14="http://schemas.microsoft.com/office/powerpoint/2010/main" val="3533105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1600200"/>
            <a:ext cx="5124450" cy="3886199"/>
            <a:chOff x="3777" y="2477"/>
            <a:chExt cx="1983" cy="1382"/>
          </a:xfrm>
        </p:grpSpPr>
        <p:graphicFrame>
          <p:nvGraphicFramePr>
            <p:cNvPr id="94211" name="Object 3"/>
            <p:cNvGraphicFramePr>
              <a:graphicFrameLocks noChangeAspect="1"/>
            </p:cNvGraphicFramePr>
            <p:nvPr/>
          </p:nvGraphicFramePr>
          <p:xfrm>
            <a:off x="3777" y="2477"/>
            <a:ext cx="1983" cy="1382"/>
          </p:xfrm>
          <a:graphic>
            <a:graphicData uri="http://schemas.openxmlformats.org/presentationml/2006/ole">
              <mc:AlternateContent xmlns:mc="http://schemas.openxmlformats.org/markup-compatibility/2006">
                <mc:Choice xmlns:v="urn:schemas-microsoft-com:vml" Requires="v">
                  <p:oleObj spid="_x0000_s3089" name="Bitmap Image" r:id="rId4" imgW="5753903" imgH="4009524" progId="PBrush">
                    <p:embed/>
                  </p:oleObj>
                </mc:Choice>
                <mc:Fallback>
                  <p:oleObj name="Bitmap Image" r:id="rId4" imgW="5753903" imgH="4009524"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 y="2477"/>
                          <a:ext cx="1983" cy="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2" name="Text Box 4"/>
            <p:cNvSpPr txBox="1">
              <a:spLocks noChangeArrowheads="1"/>
            </p:cNvSpPr>
            <p:nvPr/>
          </p:nvSpPr>
          <p:spPr bwMode="auto">
            <a:xfrm>
              <a:off x="4504" y="3480"/>
              <a:ext cx="825" cy="190"/>
            </a:xfrm>
            <a:prstGeom prst="rect">
              <a:avLst/>
            </a:prstGeom>
            <a:noFill/>
            <a:ln w="9525">
              <a:noFill/>
              <a:miter lim="800000"/>
              <a:headEnd/>
              <a:tailEnd/>
            </a:ln>
          </p:spPr>
          <p:txBody>
            <a:bodyPr>
              <a:spAutoFit/>
            </a:bodyPr>
            <a:lstStyle/>
            <a:p>
              <a:pPr eaLnBrk="0" hangingPunct="0">
                <a:spcBef>
                  <a:spcPct val="50000"/>
                </a:spcBef>
              </a:pPr>
              <a:r>
                <a:rPr lang="en-GB" sz="2400" dirty="0">
                  <a:solidFill>
                    <a:schemeClr val="bg1"/>
                  </a:solidFill>
                </a:rPr>
                <a:t>Low risk</a:t>
              </a:r>
            </a:p>
          </p:txBody>
        </p:sp>
        <p:sp>
          <p:nvSpPr>
            <p:cNvPr id="94213" name="Text Box 5"/>
            <p:cNvSpPr txBox="1">
              <a:spLocks noChangeArrowheads="1"/>
            </p:cNvSpPr>
            <p:nvPr/>
          </p:nvSpPr>
          <p:spPr bwMode="auto">
            <a:xfrm>
              <a:off x="4437" y="3085"/>
              <a:ext cx="825" cy="190"/>
            </a:xfrm>
            <a:prstGeom prst="rect">
              <a:avLst/>
            </a:prstGeom>
            <a:noFill/>
            <a:ln w="9525">
              <a:noFill/>
              <a:miter lim="800000"/>
              <a:headEnd/>
              <a:tailEnd/>
            </a:ln>
          </p:spPr>
          <p:txBody>
            <a:bodyPr>
              <a:spAutoFit/>
            </a:bodyPr>
            <a:lstStyle/>
            <a:p>
              <a:pPr eaLnBrk="0" hangingPunct="0">
                <a:spcBef>
                  <a:spcPct val="50000"/>
                </a:spcBef>
              </a:pPr>
              <a:r>
                <a:rPr lang="en-GB" sz="2400" dirty="0">
                  <a:solidFill>
                    <a:schemeClr val="bg1"/>
                  </a:solidFill>
                </a:rPr>
                <a:t>Medium risk</a:t>
              </a:r>
            </a:p>
          </p:txBody>
        </p:sp>
        <p:sp>
          <p:nvSpPr>
            <p:cNvPr id="94214" name="Text Box 6"/>
            <p:cNvSpPr txBox="1">
              <a:spLocks noChangeArrowheads="1"/>
            </p:cNvSpPr>
            <p:nvPr/>
          </p:nvSpPr>
          <p:spPr bwMode="auto">
            <a:xfrm>
              <a:off x="4630" y="2723"/>
              <a:ext cx="825" cy="190"/>
            </a:xfrm>
            <a:prstGeom prst="rect">
              <a:avLst/>
            </a:prstGeom>
            <a:noFill/>
            <a:ln w="9525">
              <a:noFill/>
              <a:miter lim="800000"/>
              <a:headEnd/>
              <a:tailEnd/>
            </a:ln>
          </p:spPr>
          <p:txBody>
            <a:bodyPr>
              <a:spAutoFit/>
            </a:bodyPr>
            <a:lstStyle/>
            <a:p>
              <a:pPr eaLnBrk="0" hangingPunct="0">
                <a:spcBef>
                  <a:spcPct val="50000"/>
                </a:spcBef>
              </a:pPr>
              <a:r>
                <a:rPr lang="en-GB" sz="2400" dirty="0">
                  <a:solidFill>
                    <a:schemeClr val="bg1"/>
                  </a:solidFill>
                </a:rPr>
                <a:t>High </a:t>
              </a:r>
            </a:p>
          </p:txBody>
        </p:sp>
      </p:grpSp>
      <p:sp>
        <p:nvSpPr>
          <p:cNvPr id="94217" name="Line 9"/>
          <p:cNvSpPr>
            <a:spLocks noChangeShapeType="1"/>
          </p:cNvSpPr>
          <p:nvPr/>
        </p:nvSpPr>
        <p:spPr bwMode="auto">
          <a:xfrm flipV="1">
            <a:off x="390525" y="3062288"/>
            <a:ext cx="4763" cy="1830387"/>
          </a:xfrm>
          <a:prstGeom prst="line">
            <a:avLst/>
          </a:prstGeom>
          <a:noFill/>
          <a:ln w="76200">
            <a:solidFill>
              <a:schemeClr val="tx1"/>
            </a:solidFill>
            <a:round/>
            <a:headEnd/>
            <a:tailEnd type="triangle" w="med" len="med"/>
          </a:ln>
        </p:spPr>
        <p:txBody>
          <a:bodyPr/>
          <a:lstStyle/>
          <a:p>
            <a:endParaRPr lang="en-US" dirty="0"/>
          </a:p>
        </p:txBody>
      </p:sp>
      <p:sp>
        <p:nvSpPr>
          <p:cNvPr id="94218" name="Rectangle 10"/>
          <p:cNvSpPr>
            <a:spLocks noGrp="1" noChangeArrowheads="1"/>
          </p:cNvSpPr>
          <p:nvPr>
            <p:ph type="title" idx="4294967295"/>
          </p:nvPr>
        </p:nvSpPr>
        <p:spPr>
          <a:xfrm>
            <a:off x="-41276" y="360363"/>
            <a:ext cx="9185275" cy="1143000"/>
          </a:xfrm>
        </p:spPr>
        <p:txBody>
          <a:bodyPr/>
          <a:lstStyle/>
          <a:p>
            <a:r>
              <a:rPr lang="en-GB" sz="4000" dirty="0" smtClean="0"/>
              <a:t>Stratified Care Model</a:t>
            </a:r>
            <a:endParaRPr lang="en-GB" sz="4000" dirty="0" smtClean="0">
              <a:solidFill>
                <a:srgbClr val="0000FF"/>
              </a:solidFill>
            </a:endParaRPr>
          </a:p>
        </p:txBody>
      </p:sp>
      <p:sp>
        <p:nvSpPr>
          <p:cNvPr id="94220" name="Text Box 12"/>
          <p:cNvSpPr txBox="1">
            <a:spLocks noChangeArrowheads="1"/>
          </p:cNvSpPr>
          <p:nvPr/>
        </p:nvSpPr>
        <p:spPr bwMode="auto">
          <a:xfrm>
            <a:off x="0" y="5119688"/>
            <a:ext cx="1512887" cy="366712"/>
          </a:xfrm>
          <a:prstGeom prst="rect">
            <a:avLst/>
          </a:prstGeom>
          <a:noFill/>
          <a:ln w="9525">
            <a:noFill/>
            <a:miter lim="800000"/>
            <a:headEnd/>
            <a:tailEnd/>
          </a:ln>
        </p:spPr>
        <p:txBody>
          <a:bodyPr>
            <a:spAutoFit/>
          </a:bodyPr>
          <a:lstStyle/>
          <a:p>
            <a:pPr eaLnBrk="0" hangingPunct="0">
              <a:spcBef>
                <a:spcPct val="50000"/>
              </a:spcBef>
            </a:pPr>
            <a:r>
              <a:rPr lang="en-GB" sz="1800" dirty="0"/>
              <a:t>Complexity</a:t>
            </a:r>
          </a:p>
        </p:txBody>
      </p:sp>
      <p:sp>
        <p:nvSpPr>
          <p:cNvPr id="17" name="Text Box 7"/>
          <p:cNvSpPr txBox="1">
            <a:spLocks noChangeArrowheads="1"/>
          </p:cNvSpPr>
          <p:nvPr/>
        </p:nvSpPr>
        <p:spPr bwMode="auto">
          <a:xfrm>
            <a:off x="3914775" y="3359150"/>
            <a:ext cx="5229225" cy="396875"/>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accent2"/>
                </a:solidFill>
              </a:rPr>
              <a:t>Course of </a:t>
            </a:r>
            <a:r>
              <a:rPr lang="en-GB" sz="2000" dirty="0" smtClean="0">
                <a:solidFill>
                  <a:schemeClr val="accent2"/>
                </a:solidFill>
              </a:rPr>
              <a:t>physiotherapy</a:t>
            </a:r>
            <a:endParaRPr lang="en-GB" sz="2000" dirty="0">
              <a:solidFill>
                <a:schemeClr val="accent2"/>
              </a:solidFill>
            </a:endParaRPr>
          </a:p>
        </p:txBody>
      </p:sp>
      <p:sp>
        <p:nvSpPr>
          <p:cNvPr id="18" name="Text Box 8"/>
          <p:cNvSpPr txBox="1">
            <a:spLocks noChangeArrowheads="1"/>
          </p:cNvSpPr>
          <p:nvPr/>
        </p:nvSpPr>
        <p:spPr bwMode="auto">
          <a:xfrm>
            <a:off x="3429000" y="2362200"/>
            <a:ext cx="5632450" cy="400110"/>
          </a:xfrm>
          <a:prstGeom prst="rect">
            <a:avLst/>
          </a:prstGeom>
          <a:noFill/>
          <a:ln w="9525">
            <a:noFill/>
            <a:miter lim="800000"/>
            <a:headEnd/>
            <a:tailEnd/>
          </a:ln>
        </p:spPr>
        <p:txBody>
          <a:bodyPr wrap="square">
            <a:spAutoFit/>
          </a:bodyPr>
          <a:lstStyle/>
          <a:p>
            <a:pPr eaLnBrk="0" hangingPunct="0">
              <a:spcBef>
                <a:spcPct val="50000"/>
              </a:spcBef>
            </a:pPr>
            <a:r>
              <a:rPr lang="en-GB" sz="2000" dirty="0" smtClean="0">
                <a:solidFill>
                  <a:schemeClr val="accent2"/>
                </a:solidFill>
              </a:rPr>
              <a:t>Psychologically informed physiotherapy</a:t>
            </a:r>
            <a:endParaRPr lang="en-GB" sz="2000" dirty="0">
              <a:solidFill>
                <a:schemeClr val="accent2"/>
              </a:solidFill>
            </a:endParaRPr>
          </a:p>
        </p:txBody>
      </p:sp>
      <p:sp>
        <p:nvSpPr>
          <p:cNvPr id="19" name="Text Box 14"/>
          <p:cNvSpPr txBox="1">
            <a:spLocks noChangeArrowheads="1"/>
          </p:cNvSpPr>
          <p:nvPr/>
        </p:nvSpPr>
        <p:spPr bwMode="auto">
          <a:xfrm>
            <a:off x="4499992" y="4293096"/>
            <a:ext cx="4476750" cy="707886"/>
          </a:xfrm>
          <a:prstGeom prst="rect">
            <a:avLst/>
          </a:prstGeom>
          <a:noFill/>
          <a:ln w="9525">
            <a:noFill/>
            <a:miter lim="800000"/>
            <a:headEnd/>
            <a:tailEnd/>
          </a:ln>
        </p:spPr>
        <p:txBody>
          <a:bodyPr wrap="square">
            <a:spAutoFit/>
          </a:bodyPr>
          <a:lstStyle/>
          <a:p>
            <a:pPr eaLnBrk="0" hangingPunct="0">
              <a:spcBef>
                <a:spcPct val="50000"/>
              </a:spcBef>
            </a:pPr>
            <a:r>
              <a:rPr lang="en-GB" sz="2000" dirty="0">
                <a:solidFill>
                  <a:schemeClr val="accent2"/>
                </a:solidFill>
              </a:rPr>
              <a:t>Minimal treatment </a:t>
            </a:r>
            <a:r>
              <a:rPr lang="en-GB" sz="2000" dirty="0" smtClean="0">
                <a:solidFill>
                  <a:schemeClr val="accent2"/>
                </a:solidFill>
              </a:rPr>
              <a:t>– advice, reassurance and pain relief</a:t>
            </a:r>
            <a:endParaRPr lang="en-GB" sz="2000" dirty="0">
              <a:solidFill>
                <a:schemeClr val="accent2"/>
              </a:solidFill>
            </a:endParaRPr>
          </a:p>
        </p:txBody>
      </p:sp>
    </p:spTree>
    <p:extLst>
      <p:ext uri="{BB962C8B-B14F-4D97-AF65-F5344CB8AC3E}">
        <p14:creationId xmlns:p14="http://schemas.microsoft.com/office/powerpoint/2010/main" val="366172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a:xfrm>
            <a:off x="674688" y="620688"/>
            <a:ext cx="7772400" cy="1143000"/>
          </a:xfrm>
        </p:spPr>
        <p:txBody>
          <a:bodyPr>
            <a:normAutofit/>
          </a:bodyPr>
          <a:lstStyle/>
          <a:p>
            <a:r>
              <a:rPr lang="en-GB" dirty="0" smtClean="0">
                <a:solidFill>
                  <a:srgbClr val="002060"/>
                </a:solidFill>
                <a:latin typeface="+mn-lt"/>
              </a:rPr>
              <a:t>Hill et al, 2011</a:t>
            </a:r>
            <a:r>
              <a:rPr lang="en-GB" dirty="0">
                <a:solidFill>
                  <a:srgbClr val="002060"/>
                </a:solidFill>
              </a:rPr>
              <a:t> (n=851) </a:t>
            </a:r>
            <a:endParaRPr lang="en-GB" dirty="0" smtClean="0">
              <a:solidFill>
                <a:srgbClr val="002060"/>
              </a:solidFill>
              <a:latin typeface="+mn-lt"/>
            </a:endParaRPr>
          </a:p>
        </p:txBody>
      </p:sp>
      <p:grpSp>
        <p:nvGrpSpPr>
          <p:cNvPr id="89090" name="Group 2"/>
          <p:cNvGrpSpPr>
            <a:grpSpLocks/>
          </p:cNvGrpSpPr>
          <p:nvPr/>
        </p:nvGrpSpPr>
        <p:grpSpPr bwMode="auto">
          <a:xfrm rot="343571">
            <a:off x="5649922" y="2060337"/>
            <a:ext cx="3017838" cy="2824162"/>
            <a:chOff x="598234" y="2189012"/>
            <a:chExt cx="5119681" cy="3962188"/>
          </a:xfrm>
        </p:grpSpPr>
        <p:pic>
          <p:nvPicPr>
            <p:cNvPr id="89097" name="Picture 1"/>
            <p:cNvPicPr>
              <a:picLocks noChangeAspect="1" noChangeArrowheads="1"/>
            </p:cNvPicPr>
            <p:nvPr/>
          </p:nvPicPr>
          <p:blipFill>
            <a:blip r:embed="rId2"/>
            <a:srcRect/>
            <a:stretch>
              <a:fillRect/>
            </a:stretch>
          </p:blipFill>
          <p:spPr bwMode="auto">
            <a:xfrm>
              <a:off x="598234" y="2189012"/>
              <a:ext cx="5119681" cy="3962188"/>
            </a:xfrm>
            <a:prstGeom prst="rect">
              <a:avLst/>
            </a:prstGeom>
            <a:noFill/>
            <a:ln w="9525">
              <a:noFill/>
              <a:miter lim="800000"/>
              <a:headEnd/>
              <a:tailEnd/>
            </a:ln>
          </p:spPr>
        </p:pic>
        <p:pic>
          <p:nvPicPr>
            <p:cNvPr id="89098" name="Picture 2"/>
            <p:cNvPicPr>
              <a:picLocks noChangeAspect="1" noChangeArrowheads="1"/>
            </p:cNvPicPr>
            <p:nvPr/>
          </p:nvPicPr>
          <p:blipFill>
            <a:blip r:embed="rId3"/>
            <a:srcRect/>
            <a:stretch>
              <a:fillRect/>
            </a:stretch>
          </p:blipFill>
          <p:spPr bwMode="auto">
            <a:xfrm>
              <a:off x="908095" y="2241364"/>
              <a:ext cx="2249979" cy="758222"/>
            </a:xfrm>
            <a:prstGeom prst="rect">
              <a:avLst/>
            </a:prstGeom>
            <a:noFill/>
            <a:ln w="9525">
              <a:noFill/>
              <a:miter lim="800000"/>
              <a:headEnd/>
              <a:tailEnd/>
            </a:ln>
          </p:spPr>
        </p:pic>
      </p:grpSp>
      <p:sp>
        <p:nvSpPr>
          <p:cNvPr id="89091" name="TextBox 3"/>
          <p:cNvSpPr txBox="1">
            <a:spLocks noChangeArrowheads="1"/>
          </p:cNvSpPr>
          <p:nvPr/>
        </p:nvSpPr>
        <p:spPr bwMode="auto">
          <a:xfrm rot="416206">
            <a:off x="6427788" y="3516962"/>
            <a:ext cx="1881187" cy="276225"/>
          </a:xfrm>
          <a:prstGeom prst="rect">
            <a:avLst/>
          </a:prstGeom>
          <a:solidFill>
            <a:schemeClr val="bg2"/>
          </a:solidFill>
          <a:ln w="31750">
            <a:solidFill>
              <a:srgbClr val="C00000"/>
            </a:solidFill>
            <a:miter lim="800000"/>
            <a:headEnd/>
            <a:tailEnd/>
          </a:ln>
        </p:spPr>
        <p:txBody>
          <a:bodyPr>
            <a:spAutoFit/>
          </a:bodyPr>
          <a:lstStyle/>
          <a:p>
            <a:pPr eaLnBrk="0" hangingPunct="0"/>
            <a:r>
              <a:rPr lang="en-GB" sz="1200" dirty="0"/>
              <a:t>Proof of principle RCT</a:t>
            </a:r>
          </a:p>
        </p:txBody>
      </p:sp>
      <p:sp>
        <p:nvSpPr>
          <p:cNvPr id="10" name="Content Placeholder 2"/>
          <p:cNvSpPr>
            <a:spLocks noGrp="1"/>
          </p:cNvSpPr>
          <p:nvPr>
            <p:ph idx="4294967295"/>
          </p:nvPr>
        </p:nvSpPr>
        <p:spPr>
          <a:xfrm>
            <a:off x="471488" y="1988840"/>
            <a:ext cx="7772400" cy="3240360"/>
          </a:xfrm>
        </p:spPr>
        <p:txBody>
          <a:bodyPr/>
          <a:lstStyle/>
          <a:p>
            <a:pPr marL="514350" indent="-514350">
              <a:buSzPct val="100000"/>
              <a:buFont typeface="+mj-lt"/>
              <a:buAutoNum type="arabicPeriod"/>
              <a:defRPr/>
            </a:pPr>
            <a:r>
              <a:rPr lang="en-GB" sz="2400" dirty="0" smtClean="0"/>
              <a:t>Improved clinical outcomes</a:t>
            </a:r>
          </a:p>
          <a:p>
            <a:pPr marL="514350" indent="-514350">
              <a:buSzPct val="100000"/>
              <a:buFont typeface="+mj-lt"/>
              <a:buAutoNum type="arabicPeriod"/>
              <a:defRPr/>
            </a:pPr>
            <a:r>
              <a:rPr lang="en-GB" sz="2400" dirty="0" smtClean="0"/>
              <a:t>Improved patient satisfaction</a:t>
            </a:r>
          </a:p>
          <a:p>
            <a:pPr marL="514350" indent="-514350">
              <a:buSzPct val="100000"/>
              <a:buFont typeface="+mj-lt"/>
              <a:buAutoNum type="arabicPeriod"/>
              <a:defRPr/>
            </a:pPr>
            <a:r>
              <a:rPr lang="en-GB" sz="2400" dirty="0" smtClean="0"/>
              <a:t>Much less time off work</a:t>
            </a:r>
          </a:p>
          <a:p>
            <a:pPr marL="0" indent="0">
              <a:buFont typeface="Monotype Sorts" pitchFamily="2" charset="2"/>
              <a:buNone/>
              <a:defRPr/>
            </a:pPr>
            <a:r>
              <a:rPr lang="en-GB" sz="2400" dirty="0" smtClean="0"/>
              <a:t>4.    Stratified care </a:t>
            </a:r>
            <a:r>
              <a:rPr lang="en-GB" sz="2400" dirty="0"/>
              <a:t>was </a:t>
            </a:r>
            <a:r>
              <a:rPr lang="en-GB" sz="2400" dirty="0" smtClean="0"/>
              <a:t>cheaper, saving:</a:t>
            </a:r>
          </a:p>
          <a:p>
            <a:pPr>
              <a:defRPr/>
            </a:pPr>
            <a:r>
              <a:rPr lang="en-GB" sz="1800" dirty="0" smtClean="0"/>
              <a:t>an average £34 per individual (health costs)</a:t>
            </a:r>
          </a:p>
          <a:p>
            <a:pPr>
              <a:defRPr/>
            </a:pPr>
            <a:r>
              <a:rPr lang="en-GB" sz="1800" dirty="0" smtClean="0"/>
              <a:t>An average </a:t>
            </a:r>
            <a:r>
              <a:rPr lang="en-GB" sz="1800" dirty="0"/>
              <a:t>£675 per individual </a:t>
            </a:r>
            <a:r>
              <a:rPr lang="en-GB" sz="1800" dirty="0" smtClean="0"/>
              <a:t>(</a:t>
            </a:r>
            <a:r>
              <a:rPr lang="en-GB" sz="1800" dirty="0"/>
              <a:t>societal costs)</a:t>
            </a:r>
          </a:p>
        </p:txBody>
      </p:sp>
      <p:pic>
        <p:nvPicPr>
          <p:cNvPr id="89093" name="Picture 3"/>
          <p:cNvPicPr>
            <a:picLocks noChangeAspect="1" noChangeArrowheads="1"/>
          </p:cNvPicPr>
          <p:nvPr/>
        </p:nvPicPr>
        <p:blipFill>
          <a:blip r:embed="rId4"/>
          <a:srcRect/>
          <a:stretch>
            <a:fillRect/>
          </a:stretch>
        </p:blipFill>
        <p:spPr bwMode="auto">
          <a:xfrm>
            <a:off x="467544" y="4437112"/>
            <a:ext cx="1703387" cy="1408112"/>
          </a:xfrm>
          <a:prstGeom prst="rect">
            <a:avLst/>
          </a:prstGeom>
          <a:noFill/>
          <a:ln w="9525">
            <a:noFill/>
            <a:miter lim="800000"/>
            <a:headEnd/>
            <a:tailEnd/>
          </a:ln>
        </p:spPr>
      </p:pic>
      <p:pic>
        <p:nvPicPr>
          <p:cNvPr id="89094" name="Picture 2"/>
          <p:cNvPicPr>
            <a:picLocks noChangeAspect="1" noChangeArrowheads="1"/>
          </p:cNvPicPr>
          <p:nvPr/>
        </p:nvPicPr>
        <p:blipFill>
          <a:blip r:embed="rId5"/>
          <a:srcRect/>
          <a:stretch>
            <a:fillRect/>
          </a:stretch>
        </p:blipFill>
        <p:spPr bwMode="auto">
          <a:xfrm>
            <a:off x="2483768" y="4437112"/>
            <a:ext cx="1585913" cy="1504950"/>
          </a:xfrm>
          <a:prstGeom prst="rect">
            <a:avLst/>
          </a:prstGeom>
          <a:noFill/>
          <a:ln w="9525">
            <a:noFill/>
            <a:miter lim="800000"/>
            <a:headEnd/>
            <a:tailEnd/>
          </a:ln>
        </p:spPr>
      </p:pic>
      <p:pic>
        <p:nvPicPr>
          <p:cNvPr id="89095" name="Picture 2"/>
          <p:cNvPicPr>
            <a:picLocks noChangeAspect="1" noChangeArrowheads="1"/>
          </p:cNvPicPr>
          <p:nvPr/>
        </p:nvPicPr>
        <p:blipFill>
          <a:blip r:embed="rId6"/>
          <a:srcRect/>
          <a:stretch>
            <a:fillRect/>
          </a:stretch>
        </p:blipFill>
        <p:spPr bwMode="auto">
          <a:xfrm>
            <a:off x="4355976" y="4437112"/>
            <a:ext cx="1635125" cy="1536700"/>
          </a:xfrm>
          <a:prstGeom prst="rect">
            <a:avLst/>
          </a:prstGeom>
          <a:noFill/>
          <a:ln w="9525">
            <a:noFill/>
            <a:miter lim="800000"/>
            <a:headEnd/>
            <a:tailEnd/>
          </a:ln>
        </p:spPr>
      </p:pic>
      <p:pic>
        <p:nvPicPr>
          <p:cNvPr id="89096" name="Picture 2"/>
          <p:cNvPicPr>
            <a:picLocks noChangeAspect="1" noChangeArrowheads="1"/>
          </p:cNvPicPr>
          <p:nvPr/>
        </p:nvPicPr>
        <p:blipFill>
          <a:blip r:embed="rId7"/>
          <a:srcRect/>
          <a:stretch>
            <a:fillRect/>
          </a:stretch>
        </p:blipFill>
        <p:spPr bwMode="auto">
          <a:xfrm>
            <a:off x="6228184" y="4462671"/>
            <a:ext cx="1592263" cy="1481137"/>
          </a:xfrm>
          <a:prstGeom prst="rect">
            <a:avLst/>
          </a:prstGeom>
          <a:noFill/>
          <a:ln w="9525">
            <a:noFill/>
            <a:miter lim="800000"/>
            <a:headEnd/>
            <a:tailEnd/>
          </a:ln>
        </p:spPr>
      </p:pic>
    </p:spTree>
    <p:extLst>
      <p:ext uri="{BB962C8B-B14F-4D97-AF65-F5344CB8AC3E}">
        <p14:creationId xmlns:p14="http://schemas.microsoft.com/office/powerpoint/2010/main" val="362536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467544" y="764704"/>
            <a:ext cx="7772400" cy="392113"/>
          </a:xfrm>
        </p:spPr>
        <p:txBody>
          <a:bodyPr>
            <a:noAutofit/>
          </a:bodyPr>
          <a:lstStyle/>
          <a:p>
            <a:r>
              <a:rPr lang="en-GB" dirty="0" smtClean="0">
                <a:solidFill>
                  <a:srgbClr val="002060"/>
                </a:solidFill>
              </a:rPr>
              <a:t>Key results</a:t>
            </a:r>
          </a:p>
        </p:txBody>
      </p:sp>
      <p:sp>
        <p:nvSpPr>
          <p:cNvPr id="80898" name="Rectangle 3"/>
          <p:cNvSpPr>
            <a:spLocks noGrp="1" noChangeArrowheads="1"/>
          </p:cNvSpPr>
          <p:nvPr>
            <p:ph type="body" idx="4294967295"/>
          </p:nvPr>
        </p:nvSpPr>
        <p:spPr>
          <a:xfrm>
            <a:off x="5580112" y="1412776"/>
            <a:ext cx="3456384" cy="4180639"/>
          </a:xfrm>
          <a:ln>
            <a:solidFill>
              <a:schemeClr val="tx1"/>
            </a:solidFill>
          </a:ln>
        </p:spPr>
        <p:txBody>
          <a:bodyPr>
            <a:normAutofit fontScale="92500"/>
          </a:bodyPr>
          <a:lstStyle/>
          <a:p>
            <a:pPr marL="0" indent="0">
              <a:buNone/>
            </a:pPr>
            <a:r>
              <a:rPr lang="en-GB" sz="2800" dirty="0" smtClean="0">
                <a:solidFill>
                  <a:srgbClr val="00B050"/>
                </a:solidFill>
              </a:rPr>
              <a:t>Cost Savings</a:t>
            </a:r>
          </a:p>
          <a:p>
            <a:r>
              <a:rPr lang="en-GB" sz="2400" dirty="0" smtClean="0"/>
              <a:t>GP consultations</a:t>
            </a:r>
          </a:p>
          <a:p>
            <a:r>
              <a:rPr lang="en-GB" sz="2400" dirty="0"/>
              <a:t>Visits to NHS </a:t>
            </a:r>
            <a:r>
              <a:rPr lang="en-GB" sz="2400" dirty="0" smtClean="0"/>
              <a:t>consultants</a:t>
            </a:r>
          </a:p>
          <a:p>
            <a:r>
              <a:rPr lang="en-GB" sz="2400" dirty="0" smtClean="0"/>
              <a:t>Investigations</a:t>
            </a:r>
          </a:p>
          <a:p>
            <a:pPr lvl="1"/>
            <a:r>
              <a:rPr lang="en-GB" sz="2400" dirty="0" smtClean="0"/>
              <a:t>MRI &amp; x-rays</a:t>
            </a:r>
          </a:p>
          <a:p>
            <a:r>
              <a:rPr lang="en-GB" sz="2400" dirty="0" smtClean="0"/>
              <a:t>Epidural injections</a:t>
            </a:r>
          </a:p>
          <a:p>
            <a:r>
              <a:rPr lang="en-GB" sz="2400" dirty="0" smtClean="0"/>
              <a:t>Other </a:t>
            </a:r>
            <a:r>
              <a:rPr lang="en-GB" sz="2400" dirty="0"/>
              <a:t>private </a:t>
            </a:r>
            <a:r>
              <a:rPr lang="en-GB" sz="2400" dirty="0" smtClean="0"/>
              <a:t>healthcare</a:t>
            </a:r>
          </a:p>
          <a:p>
            <a:r>
              <a:rPr lang="en-GB" sz="2400" dirty="0" smtClean="0"/>
              <a:t>Medication</a:t>
            </a:r>
          </a:p>
          <a:p>
            <a:r>
              <a:rPr lang="en-GB" sz="2400" dirty="0" smtClean="0"/>
              <a:t>Significant reduction in time off work</a:t>
            </a:r>
            <a:endParaRPr lang="en-GB" sz="2400" dirty="0"/>
          </a:p>
          <a:p>
            <a:endParaRPr lang="en-GB" sz="2800" dirty="0" smtClean="0"/>
          </a:p>
          <a:p>
            <a:endParaRPr lang="en-GB" sz="2800" dirty="0" smtClean="0"/>
          </a:p>
          <a:p>
            <a:endParaRPr lang="en-GB" sz="2800" dirty="0" smtClean="0"/>
          </a:p>
        </p:txBody>
      </p:sp>
      <p:sp>
        <p:nvSpPr>
          <p:cNvPr id="2" name="TextBox 1"/>
          <p:cNvSpPr txBox="1"/>
          <p:nvPr/>
        </p:nvSpPr>
        <p:spPr>
          <a:xfrm>
            <a:off x="5436096" y="5947557"/>
            <a:ext cx="3293722" cy="338554"/>
          </a:xfrm>
          <a:prstGeom prst="rect">
            <a:avLst/>
          </a:prstGeom>
          <a:noFill/>
        </p:spPr>
        <p:txBody>
          <a:bodyPr wrap="none" rtlCol="0">
            <a:spAutoFit/>
          </a:bodyPr>
          <a:lstStyle/>
          <a:p>
            <a:r>
              <a:rPr lang="en-GB" sz="1600" i="1" dirty="0" smtClean="0"/>
              <a:t>Whitehurst et al 2012 Ann Rheum Dis</a:t>
            </a:r>
            <a:endParaRPr lang="en-GB" sz="1600" i="1" dirty="0"/>
          </a:p>
        </p:txBody>
      </p:sp>
      <p:graphicFrame>
        <p:nvGraphicFramePr>
          <p:cNvPr id="3" name="Object 2"/>
          <p:cNvGraphicFramePr>
            <a:graphicFrameLocks noChangeAspect="1"/>
          </p:cNvGraphicFramePr>
          <p:nvPr>
            <p:extLst>
              <p:ext uri="{D42A27DB-BD31-4B8C-83A1-F6EECF244321}">
                <p14:modId xmlns:p14="http://schemas.microsoft.com/office/powerpoint/2010/main" val="2845467306"/>
              </p:ext>
            </p:extLst>
          </p:nvPr>
        </p:nvGraphicFramePr>
        <p:xfrm>
          <a:off x="-108520" y="5229199"/>
          <a:ext cx="3672408" cy="1665813"/>
        </p:xfrm>
        <a:graphic>
          <a:graphicData uri="http://schemas.openxmlformats.org/presentationml/2006/ole">
            <mc:AlternateContent xmlns:mc="http://schemas.openxmlformats.org/markup-compatibility/2006">
              <mc:Choice xmlns:v="urn:schemas-microsoft-com:vml" Requires="v">
                <p:oleObj spid="_x0000_s4113" r:id="rId5" imgW="8181541" imgH="4121253" progId="Excel.Sheet.8">
                  <p:embed/>
                </p:oleObj>
              </mc:Choice>
              <mc:Fallback>
                <p:oleObj r:id="rId5" imgW="8181541" imgH="412125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20" y="5229199"/>
                        <a:ext cx="3672408" cy="1665813"/>
                      </a:xfrm>
                      <a:prstGeom prst="rect">
                        <a:avLst/>
                      </a:prstGeom>
                      <a:noFill/>
                      <a:ln>
                        <a:noFill/>
                      </a:ln>
                    </p:spPr>
                  </p:pic>
                </p:oleObj>
              </mc:Fallback>
            </mc:AlternateContent>
          </a:graphicData>
        </a:graphic>
      </p:graphicFrame>
      <p:sp>
        <p:nvSpPr>
          <p:cNvPr id="6" name="Content Placeholder 2"/>
          <p:cNvSpPr txBox="1">
            <a:spLocks/>
          </p:cNvSpPr>
          <p:nvPr/>
        </p:nvSpPr>
        <p:spPr>
          <a:xfrm>
            <a:off x="107503" y="1412776"/>
            <a:ext cx="5286959" cy="3816424"/>
          </a:xfrm>
          <a:prstGeom prst="rect">
            <a:avLst/>
          </a:prstGeom>
          <a:ln>
            <a:solidFill>
              <a:schemeClr val="tx1"/>
            </a:solidFill>
          </a:ln>
        </p:spPr>
        <p:txBody>
          <a:bodyPr>
            <a:normAutofit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solidFill>
                  <a:srgbClr val="0070C0"/>
                </a:solidFill>
              </a:rPr>
              <a:t>Change in physiotherapy referral patterns</a:t>
            </a:r>
          </a:p>
          <a:p>
            <a:r>
              <a:rPr lang="en-GB" sz="2000" dirty="0" smtClean="0"/>
              <a:t>Low risk referral:</a:t>
            </a:r>
          </a:p>
          <a:p>
            <a:pPr lvl="1"/>
            <a:r>
              <a:rPr lang="en-GB" sz="2000" dirty="0" smtClean="0"/>
              <a:t>49% controls </a:t>
            </a:r>
          </a:p>
          <a:p>
            <a:pPr lvl="1"/>
            <a:r>
              <a:rPr lang="en-GB" sz="2000" dirty="0" smtClean="0"/>
              <a:t>7% targeted group</a:t>
            </a:r>
          </a:p>
          <a:p>
            <a:r>
              <a:rPr lang="en-GB" sz="2000" dirty="0" smtClean="0"/>
              <a:t>Medium risk patients:</a:t>
            </a:r>
          </a:p>
          <a:p>
            <a:pPr lvl="1"/>
            <a:r>
              <a:rPr lang="en-GB" sz="2000" dirty="0" smtClean="0"/>
              <a:t>60% controls</a:t>
            </a:r>
          </a:p>
          <a:p>
            <a:pPr lvl="1"/>
            <a:r>
              <a:rPr lang="en-GB" sz="2000" dirty="0" smtClean="0"/>
              <a:t>98% targeted group</a:t>
            </a:r>
          </a:p>
          <a:p>
            <a:r>
              <a:rPr lang="en-GB" sz="2000" dirty="0" smtClean="0"/>
              <a:t>High risk patients:</a:t>
            </a:r>
          </a:p>
          <a:p>
            <a:pPr lvl="1"/>
            <a:r>
              <a:rPr lang="en-GB" sz="2000" dirty="0" smtClean="0"/>
              <a:t>65% controls</a:t>
            </a:r>
          </a:p>
          <a:p>
            <a:pPr lvl="1"/>
            <a:r>
              <a:rPr lang="en-GB" sz="2000" dirty="0" smtClean="0"/>
              <a:t>100% targeted</a:t>
            </a:r>
          </a:p>
          <a:p>
            <a:pPr lvl="1" indent="-727075">
              <a:buFont typeface="Arial" charset="0"/>
              <a:buNone/>
            </a:pPr>
            <a:endParaRPr lang="en-GB" sz="1800" dirty="0" smtClean="0"/>
          </a:p>
          <a:p>
            <a:endParaRPr lang="en-GB" dirty="0"/>
          </a:p>
        </p:txBody>
      </p:sp>
      <p:sp>
        <p:nvSpPr>
          <p:cNvPr id="7" name="Content Placeholder 2"/>
          <p:cNvSpPr txBox="1">
            <a:spLocks/>
          </p:cNvSpPr>
          <p:nvPr/>
        </p:nvSpPr>
        <p:spPr bwMode="auto">
          <a:xfrm>
            <a:off x="2461279" y="1714985"/>
            <a:ext cx="2910695" cy="3658231"/>
          </a:xfrm>
          <a:prstGeom prst="rect">
            <a:avLst/>
          </a:prstGeom>
          <a:noFill/>
          <a:ln w="9525">
            <a:noFill/>
            <a:miter lim="800000"/>
            <a:headEnd/>
            <a:tailEnd/>
          </a:ln>
        </p:spPr>
        <p:txBody>
          <a:bodyPr vert="horz" wrap="square" lIns="89508" tIns="44754" rIns="89508" bIns="44754" numCol="1" anchor="t" anchorCtr="0" compatLnSpc="1">
            <a:prstTxWarp prst="textNoShape">
              <a:avLst/>
            </a:prstTxWarp>
          </a:bodyPr>
          <a:lstStyle/>
          <a:p>
            <a:pPr marL="336550" marR="0" lvl="0" indent="-336550" algn="l" defTabSz="895350" rtl="0" eaLnBrk="0" fontAlgn="base" latinLnBrk="0" hangingPunct="0">
              <a:lnSpc>
                <a:spcPct val="100000"/>
              </a:lnSpc>
              <a:spcBef>
                <a:spcPct val="20000"/>
              </a:spcBef>
              <a:spcAft>
                <a:spcPct val="0"/>
              </a:spcAft>
              <a:buClr>
                <a:srgbClr val="29254A"/>
              </a:buClr>
              <a:buSzPct val="45000"/>
              <a:tabLst/>
              <a:defRPr/>
            </a:pPr>
            <a:endParaRPr kumimoji="0" lang="en-GB" sz="2000" b="0" i="0" u="none" strike="noStrike" kern="0" cap="none" spc="0" normalizeH="0" baseline="0" noProof="0" dirty="0" smtClean="0">
              <a:ln>
                <a:noFill/>
              </a:ln>
              <a:solidFill>
                <a:schemeClr val="accent6"/>
              </a:solidFill>
              <a:effectLst/>
              <a:uLnTx/>
              <a:uFillTx/>
              <a:latin typeface="Calibri" pitchFamily="34" charset="0"/>
            </a:endParaRP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endParaRPr kumimoji="0" lang="en-GB" sz="1800" b="0" i="0" u="none" strike="noStrike" kern="0" cap="none" spc="0" normalizeH="0" baseline="0" noProof="0" dirty="0" smtClean="0">
              <a:ln>
                <a:noFill/>
              </a:ln>
              <a:solidFill>
                <a:schemeClr val="accent6"/>
              </a:solidFill>
              <a:effectLst/>
              <a:uLnTx/>
              <a:uFillTx/>
              <a:latin typeface="Calibri" pitchFamily="34" charset="0"/>
            </a:endParaRP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r>
              <a:rPr kumimoji="0" lang="en-GB" sz="1800" b="0" i="0" u="none" strike="noStrike" kern="0" cap="none" spc="0" normalizeH="0" baseline="0" noProof="0" dirty="0" smtClean="0">
                <a:ln>
                  <a:noFill/>
                </a:ln>
                <a:solidFill>
                  <a:srgbClr val="FF0000"/>
                </a:solidFill>
                <a:effectLst/>
                <a:uLnTx/>
                <a:uFillTx/>
                <a:latin typeface="Calibri" pitchFamily="34" charset="0"/>
              </a:rPr>
              <a:t>Fewer referrals </a:t>
            </a:r>
          </a:p>
          <a:p>
            <a:pPr marL="447675" marR="0" lvl="1" algn="l" defTabSz="895350" rtl="0" eaLnBrk="0" fontAlgn="base" latinLnBrk="0" hangingPunct="0">
              <a:lnSpc>
                <a:spcPct val="100000"/>
              </a:lnSpc>
              <a:spcBef>
                <a:spcPct val="20000"/>
              </a:spcBef>
              <a:spcAft>
                <a:spcPct val="0"/>
              </a:spcAft>
              <a:buClr>
                <a:srgbClr val="29254A"/>
              </a:buClr>
              <a:buSzTx/>
              <a:tabLst/>
              <a:defRPr/>
            </a:pPr>
            <a:endParaRPr lang="en-GB" kern="0" dirty="0" smtClean="0">
              <a:solidFill>
                <a:srgbClr val="FF0000"/>
              </a:solidFill>
              <a:latin typeface="Calibri" pitchFamily="34" charset="0"/>
            </a:endParaRPr>
          </a:p>
          <a:p>
            <a:pPr marL="447675" marR="0" lvl="1" algn="l" defTabSz="895350" rtl="0" eaLnBrk="0" fontAlgn="base" latinLnBrk="0" hangingPunct="0">
              <a:lnSpc>
                <a:spcPct val="100000"/>
              </a:lnSpc>
              <a:spcBef>
                <a:spcPct val="20000"/>
              </a:spcBef>
              <a:spcAft>
                <a:spcPct val="0"/>
              </a:spcAft>
              <a:buClr>
                <a:srgbClr val="29254A"/>
              </a:buClr>
              <a:buSzTx/>
              <a:tabLst/>
              <a:defRPr/>
            </a:pPr>
            <a:endParaRPr lang="en-GB" kern="0" dirty="0">
              <a:solidFill>
                <a:srgbClr val="FF0000"/>
              </a:solidFill>
              <a:latin typeface="Calibri" pitchFamily="34" charset="0"/>
            </a:endParaRPr>
          </a:p>
          <a:p>
            <a:pPr marL="447675" marR="0" lvl="1" algn="l" defTabSz="895350" rtl="0" eaLnBrk="0" fontAlgn="base" latinLnBrk="0" hangingPunct="0">
              <a:lnSpc>
                <a:spcPct val="100000"/>
              </a:lnSpc>
              <a:spcBef>
                <a:spcPct val="20000"/>
              </a:spcBef>
              <a:spcAft>
                <a:spcPct val="0"/>
              </a:spcAft>
              <a:buClr>
                <a:srgbClr val="29254A"/>
              </a:buClr>
              <a:buSzTx/>
              <a:tabLst/>
              <a:defRPr/>
            </a:pPr>
            <a:endParaRPr lang="en-GB" sz="1800" kern="0" dirty="0" smtClean="0">
              <a:solidFill>
                <a:srgbClr val="FF0000"/>
              </a:solidFill>
              <a:latin typeface="Calibri" pitchFamily="34" charset="0"/>
            </a:endParaRP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r>
              <a:rPr lang="en-GB" sz="1800" kern="0" dirty="0" smtClean="0">
                <a:solidFill>
                  <a:srgbClr val="FF0000"/>
                </a:solidFill>
                <a:latin typeface="Calibri" pitchFamily="34" charset="0"/>
              </a:rPr>
              <a:t>More referrals early</a:t>
            </a: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endParaRPr lang="en-GB" sz="1800" kern="0" dirty="0" smtClean="0">
              <a:solidFill>
                <a:srgbClr val="FF0000"/>
              </a:solidFill>
              <a:latin typeface="Calibri" pitchFamily="34" charset="0"/>
            </a:endParaRP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r>
              <a:rPr lang="en-GB" sz="1800" kern="0" dirty="0" smtClean="0">
                <a:solidFill>
                  <a:srgbClr val="FF0000"/>
                </a:solidFill>
                <a:latin typeface="Calibri" pitchFamily="34" charset="0"/>
              </a:rPr>
              <a:t>More referrals early</a:t>
            </a:r>
          </a:p>
          <a:p>
            <a:pPr marL="727075" marR="0" lvl="1" indent="-279400" algn="l" defTabSz="895350" rtl="0" eaLnBrk="0" fontAlgn="base" latinLnBrk="0" hangingPunct="0">
              <a:lnSpc>
                <a:spcPct val="100000"/>
              </a:lnSpc>
              <a:spcBef>
                <a:spcPct val="20000"/>
              </a:spcBef>
              <a:spcAft>
                <a:spcPct val="0"/>
              </a:spcAft>
              <a:buClr>
                <a:srgbClr val="29254A"/>
              </a:buClr>
              <a:buSzTx/>
              <a:buFont typeface="Symbol" pitchFamily="18" charset="2"/>
              <a:buChar char="-"/>
              <a:tabLst/>
              <a:defRPr/>
            </a:pPr>
            <a:endParaRPr lang="en-GB" sz="1600" kern="0" dirty="0" smtClean="0">
              <a:solidFill>
                <a:schemeClr val="accent6"/>
              </a:solidFill>
              <a:latin typeface="Calibri" pitchFamily="34" charset="0"/>
            </a:endParaRPr>
          </a:p>
          <a:p>
            <a:pPr marL="336550" marR="0" lvl="0" indent="-336550" algn="l" defTabSz="895350" rtl="0" eaLnBrk="0" fontAlgn="base" latinLnBrk="0" hangingPunct="0">
              <a:lnSpc>
                <a:spcPct val="100000"/>
              </a:lnSpc>
              <a:spcBef>
                <a:spcPct val="20000"/>
              </a:spcBef>
              <a:spcAft>
                <a:spcPct val="0"/>
              </a:spcAft>
              <a:buClr>
                <a:srgbClr val="29254A"/>
              </a:buClr>
              <a:buSzPct val="45000"/>
              <a:tabLst/>
              <a:defRPr/>
            </a:pPr>
            <a:endParaRPr kumimoji="0" lang="en-GB" sz="2400" b="0" i="0" u="none" strike="noStrike" kern="0" cap="none" spc="0" normalizeH="0" baseline="0" noProof="0" dirty="0">
              <a:ln>
                <a:noFill/>
              </a:ln>
              <a:solidFill>
                <a:schemeClr val="accent6"/>
              </a:solidFill>
              <a:effectLst/>
              <a:uLnTx/>
              <a:uFillTx/>
              <a:latin typeface="Calibri" pitchFamily="34" charset="0"/>
              <a:ea typeface="+mn-ea"/>
              <a:cs typeface="+mn-cs"/>
            </a:endParaRPr>
          </a:p>
        </p:txBody>
      </p:sp>
    </p:spTree>
    <p:extLst>
      <p:ext uri="{BB962C8B-B14F-4D97-AF65-F5344CB8AC3E}">
        <p14:creationId xmlns:p14="http://schemas.microsoft.com/office/powerpoint/2010/main" val="11555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ontent Placeholder 1"/>
          <p:cNvSpPr>
            <a:spLocks noGrp="1"/>
          </p:cNvSpPr>
          <p:nvPr>
            <p:ph idx="1"/>
          </p:nvPr>
        </p:nvSpPr>
        <p:spPr/>
        <p:txBody>
          <a:bodyPr/>
          <a:lstStyle/>
          <a:p>
            <a:r>
              <a:rPr lang="en-GB" sz="2800" dirty="0" smtClean="0"/>
              <a:t>High quality randomised controlled trial has demonstrated that using the STarT Back screening tool </a:t>
            </a:r>
            <a:r>
              <a:rPr lang="en-GB" sz="2800" u="sng" dirty="0" smtClean="0"/>
              <a:t>plus</a:t>
            </a:r>
            <a:r>
              <a:rPr lang="en-GB" sz="2800" dirty="0" smtClean="0"/>
              <a:t> matched treatments – tested in an implementation study (IMPaCT Back)</a:t>
            </a:r>
          </a:p>
          <a:p>
            <a:pPr lvl="1"/>
            <a:r>
              <a:rPr lang="en-GB" dirty="0" smtClean="0"/>
              <a:t>Improves patient clinical outcomes</a:t>
            </a:r>
          </a:p>
          <a:p>
            <a:pPr lvl="1"/>
            <a:r>
              <a:rPr lang="en-GB" dirty="0" smtClean="0"/>
              <a:t>Improves referral to physiotherapy</a:t>
            </a:r>
          </a:p>
          <a:p>
            <a:pPr lvl="1"/>
            <a:r>
              <a:rPr lang="en-GB" dirty="0" smtClean="0"/>
              <a:t>Reduces healthcare and societal costs – in research &amp; implementation studies</a:t>
            </a:r>
          </a:p>
        </p:txBody>
      </p:sp>
      <p:sp>
        <p:nvSpPr>
          <p:cNvPr id="113666" name="Title 2"/>
          <p:cNvSpPr>
            <a:spLocks noGrp="1"/>
          </p:cNvSpPr>
          <p:nvPr>
            <p:ph type="title"/>
          </p:nvPr>
        </p:nvSpPr>
        <p:spPr/>
        <p:txBody>
          <a:bodyPr/>
          <a:lstStyle/>
          <a:p>
            <a:r>
              <a:rPr lang="en-GB" dirty="0" smtClean="0">
                <a:solidFill>
                  <a:srgbClr val="002060"/>
                </a:solidFill>
              </a:rPr>
              <a:t>Key messages</a:t>
            </a:r>
          </a:p>
        </p:txBody>
      </p:sp>
    </p:spTree>
    <p:extLst>
      <p:ext uri="{BB962C8B-B14F-4D97-AF65-F5344CB8AC3E}">
        <p14:creationId xmlns:p14="http://schemas.microsoft.com/office/powerpoint/2010/main" val="629393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1341</Words>
  <Application>Microsoft Office PowerPoint</Application>
  <PresentationFormat>On-screen Show (4:3)</PresentationFormat>
  <Paragraphs>267</Paragraphs>
  <Slides>21</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Bitmap Image</vt:lpstr>
      <vt:lpstr>Microsoft Excel 97-2003 Worksheet</vt:lpstr>
      <vt:lpstr> Stratified care for Low Back Pain – implementing STarT Back into clinical practice </vt:lpstr>
      <vt:lpstr>The STarT Back Story</vt:lpstr>
      <vt:lpstr>PowerPoint Presentation</vt:lpstr>
      <vt:lpstr>STarT Back screening tool</vt:lpstr>
      <vt:lpstr>STarT Back screening tool</vt:lpstr>
      <vt:lpstr>Stratified Care Model</vt:lpstr>
      <vt:lpstr>Hill et al, 2011 (n=851) </vt:lpstr>
      <vt:lpstr>Key results</vt:lpstr>
      <vt:lpstr>Key messages</vt:lpstr>
      <vt:lpstr>PowerPoint Presentation</vt:lpstr>
      <vt:lpstr>PowerPoint Presentation</vt:lpstr>
      <vt:lpstr>Problems identified locally</vt:lpstr>
      <vt:lpstr>Staffordshire and Stoke on Trent NHS Partnership Trust – pilot implementation</vt:lpstr>
      <vt:lpstr>Stafford &amp; Surrounds CCG</vt:lpstr>
      <vt:lpstr>Telford &amp; Wrekin CCG</vt:lpstr>
      <vt:lpstr>Next steps:</vt:lpstr>
      <vt:lpstr>PowerPoint Presentation</vt:lpstr>
      <vt:lpstr>What we aim to achieve</vt:lpstr>
      <vt:lpstr>Integrated Care Theme – West Midlands Academic Health Science Network </vt:lpstr>
      <vt:lpstr>National Tools</vt:lpstr>
      <vt:lpstr>Acknowledgements</vt:lpstr>
    </vt:vector>
  </TitlesOfParts>
  <Company>Primary Care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Mayson</dc:creator>
  <cp:lastModifiedBy>prb57</cp:lastModifiedBy>
  <cp:revision>117</cp:revision>
  <cp:lastPrinted>2014-06-25T14:33:13Z</cp:lastPrinted>
  <dcterms:created xsi:type="dcterms:W3CDTF">2012-10-02T09:06:28Z</dcterms:created>
  <dcterms:modified xsi:type="dcterms:W3CDTF">2014-10-30T08:58:40Z</dcterms:modified>
</cp:coreProperties>
</file>