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6" r:id="rId2"/>
    <p:sldId id="304" r:id="rId3"/>
    <p:sldId id="297" r:id="rId4"/>
    <p:sldId id="298" r:id="rId5"/>
    <p:sldId id="299" r:id="rId6"/>
    <p:sldId id="300" r:id="rId7"/>
    <p:sldId id="301" r:id="rId8"/>
    <p:sldId id="302" r:id="rId9"/>
    <p:sldId id="30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F01AB-E4DB-4CFB-A022-FCA89BD8C372}" type="doc">
      <dgm:prSet loTypeId="urn:microsoft.com/office/officeart/2005/8/layout/vList5" loCatId="list" qsTypeId="urn:microsoft.com/office/officeart/2005/8/quickstyle/simple1#3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45FEA8CB-F599-4CB0-9AB3-AEB97CCA95A8}">
      <dgm:prSet phldrT="[Text]"/>
      <dgm:spPr/>
      <dgm:t>
        <a:bodyPr/>
        <a:lstStyle/>
        <a:p>
          <a:r>
            <a:rPr lang="en-GB" dirty="0" smtClean="0"/>
            <a:t>Quality</a:t>
          </a:r>
          <a:endParaRPr lang="en-GB" dirty="0"/>
        </a:p>
      </dgm:t>
    </dgm:pt>
    <dgm:pt modelId="{3FA2B18D-5C77-401F-A641-0E3673F283E2}" type="parTrans" cxnId="{5CD226D1-C2F7-4126-A687-73A9E0ABF0B0}">
      <dgm:prSet/>
      <dgm:spPr/>
      <dgm:t>
        <a:bodyPr/>
        <a:lstStyle/>
        <a:p>
          <a:endParaRPr lang="en-GB"/>
        </a:p>
      </dgm:t>
    </dgm:pt>
    <dgm:pt modelId="{9AC2E566-83EA-432A-B7CA-E2EB5D20F651}" type="sibTrans" cxnId="{5CD226D1-C2F7-4126-A687-73A9E0ABF0B0}">
      <dgm:prSet/>
      <dgm:spPr/>
      <dgm:t>
        <a:bodyPr/>
        <a:lstStyle/>
        <a:p>
          <a:endParaRPr lang="en-GB"/>
        </a:p>
      </dgm:t>
    </dgm:pt>
    <dgm:pt modelId="{0ED931E1-FCE1-4F5F-910B-740E0D4C733E}">
      <dgm:prSet phldrT="[Text]" custT="1"/>
      <dgm:spPr/>
      <dgm:t>
        <a:bodyPr/>
        <a:lstStyle/>
        <a:p>
          <a:r>
            <a:rPr lang="en-GB" sz="1200" dirty="0" smtClean="0"/>
            <a:t>Preventing harm</a:t>
          </a:r>
          <a:endParaRPr lang="en-GB" sz="1200" dirty="0"/>
        </a:p>
      </dgm:t>
    </dgm:pt>
    <dgm:pt modelId="{0BA1BDDB-BCAF-4E85-9E94-72E4582C4680}" type="parTrans" cxnId="{D9C03A97-5360-4B86-A5AD-B561061FCE02}">
      <dgm:prSet/>
      <dgm:spPr/>
      <dgm:t>
        <a:bodyPr/>
        <a:lstStyle/>
        <a:p>
          <a:endParaRPr lang="en-GB"/>
        </a:p>
      </dgm:t>
    </dgm:pt>
    <dgm:pt modelId="{66FB2C54-6332-401A-A5A1-78A5AF485896}" type="sibTrans" cxnId="{D9C03A97-5360-4B86-A5AD-B561061FCE02}">
      <dgm:prSet/>
      <dgm:spPr/>
      <dgm:t>
        <a:bodyPr/>
        <a:lstStyle/>
        <a:p>
          <a:endParaRPr lang="en-GB"/>
        </a:p>
      </dgm:t>
    </dgm:pt>
    <dgm:pt modelId="{F0B89601-C302-414A-A434-613A74530F23}">
      <dgm:prSet phldrT="[Text]" custT="1"/>
      <dgm:spPr/>
      <dgm:t>
        <a:bodyPr/>
        <a:lstStyle/>
        <a:p>
          <a:r>
            <a:rPr lang="en-GB" sz="1200" dirty="0" smtClean="0"/>
            <a:t>Enhanced experience / satisfaction</a:t>
          </a:r>
          <a:endParaRPr lang="en-GB" sz="1200" dirty="0"/>
        </a:p>
      </dgm:t>
    </dgm:pt>
    <dgm:pt modelId="{26361470-1F34-43F3-B14C-2DEB8BC8022C}" type="parTrans" cxnId="{D57B5A7D-F74B-4205-A2F4-C7A79405395D}">
      <dgm:prSet/>
      <dgm:spPr/>
      <dgm:t>
        <a:bodyPr/>
        <a:lstStyle/>
        <a:p>
          <a:endParaRPr lang="en-GB"/>
        </a:p>
      </dgm:t>
    </dgm:pt>
    <dgm:pt modelId="{379610A3-440A-4946-ACCF-FC5942E9F2BE}" type="sibTrans" cxnId="{D57B5A7D-F74B-4205-A2F4-C7A79405395D}">
      <dgm:prSet/>
      <dgm:spPr/>
      <dgm:t>
        <a:bodyPr/>
        <a:lstStyle/>
        <a:p>
          <a:endParaRPr lang="en-GB"/>
        </a:p>
      </dgm:t>
    </dgm:pt>
    <dgm:pt modelId="{28706213-B00D-4D82-9EAB-F83C60C6EAE7}">
      <dgm:prSet phldrT="[Text]"/>
      <dgm:spPr/>
      <dgm:t>
        <a:bodyPr/>
        <a:lstStyle/>
        <a:p>
          <a:r>
            <a:rPr lang="en-GB" dirty="0" smtClean="0"/>
            <a:t>Innovation</a:t>
          </a:r>
        </a:p>
        <a:p>
          <a:endParaRPr lang="en-GB" dirty="0"/>
        </a:p>
      </dgm:t>
    </dgm:pt>
    <dgm:pt modelId="{AD716135-2211-49E2-9DFB-CF534E704092}" type="parTrans" cxnId="{5DF28EB4-E3A3-414B-919B-A1DE57E3A108}">
      <dgm:prSet/>
      <dgm:spPr/>
      <dgm:t>
        <a:bodyPr/>
        <a:lstStyle/>
        <a:p>
          <a:endParaRPr lang="en-GB"/>
        </a:p>
      </dgm:t>
    </dgm:pt>
    <dgm:pt modelId="{E6DFCBC7-927F-443E-9EDC-9CF101D938C0}" type="sibTrans" cxnId="{5DF28EB4-E3A3-414B-919B-A1DE57E3A108}">
      <dgm:prSet/>
      <dgm:spPr/>
      <dgm:t>
        <a:bodyPr/>
        <a:lstStyle/>
        <a:p>
          <a:endParaRPr lang="en-GB"/>
        </a:p>
      </dgm:t>
    </dgm:pt>
    <dgm:pt modelId="{E0D034BE-5F1C-46BF-A29B-F696715A12FD}">
      <dgm:prSet phldrT="[Text]" custT="1"/>
      <dgm:spPr/>
      <dgm:t>
        <a:bodyPr/>
        <a:lstStyle/>
        <a:p>
          <a:r>
            <a:rPr lang="en-GB" sz="1200" dirty="0" smtClean="0"/>
            <a:t>Care closer to home</a:t>
          </a:r>
          <a:endParaRPr lang="en-GB" sz="1200" dirty="0"/>
        </a:p>
      </dgm:t>
    </dgm:pt>
    <dgm:pt modelId="{7C3127CD-088C-4B9A-870D-0DAA08F82F7B}" type="parTrans" cxnId="{BF196CE1-D388-47C4-8C2E-3C1662BF2F4E}">
      <dgm:prSet/>
      <dgm:spPr/>
      <dgm:t>
        <a:bodyPr/>
        <a:lstStyle/>
        <a:p>
          <a:endParaRPr lang="en-GB"/>
        </a:p>
      </dgm:t>
    </dgm:pt>
    <dgm:pt modelId="{21CC030E-3FC8-4699-999B-AC7D9AC92168}" type="sibTrans" cxnId="{BF196CE1-D388-47C4-8C2E-3C1662BF2F4E}">
      <dgm:prSet/>
      <dgm:spPr/>
      <dgm:t>
        <a:bodyPr/>
        <a:lstStyle/>
        <a:p>
          <a:endParaRPr lang="en-GB"/>
        </a:p>
      </dgm:t>
    </dgm:pt>
    <dgm:pt modelId="{A9BE694A-134B-40B4-823D-9FB0A9DA1DCC}">
      <dgm:prSet phldrT="[Text]"/>
      <dgm:spPr/>
      <dgm:t>
        <a:bodyPr/>
        <a:lstStyle/>
        <a:p>
          <a:r>
            <a:rPr lang="en-GB" dirty="0" smtClean="0"/>
            <a:t>Productivity</a:t>
          </a:r>
          <a:endParaRPr lang="en-GB" dirty="0"/>
        </a:p>
      </dgm:t>
    </dgm:pt>
    <dgm:pt modelId="{D8CF0E17-F7DD-4F44-B4DD-D7E25F0D5437}" type="parTrans" cxnId="{89B73DEA-B388-4900-A385-79BB880BD9D0}">
      <dgm:prSet/>
      <dgm:spPr/>
      <dgm:t>
        <a:bodyPr/>
        <a:lstStyle/>
        <a:p>
          <a:endParaRPr lang="en-GB"/>
        </a:p>
      </dgm:t>
    </dgm:pt>
    <dgm:pt modelId="{6837FB67-F60F-4472-A53F-9F9D28B92122}" type="sibTrans" cxnId="{89B73DEA-B388-4900-A385-79BB880BD9D0}">
      <dgm:prSet/>
      <dgm:spPr/>
      <dgm:t>
        <a:bodyPr/>
        <a:lstStyle/>
        <a:p>
          <a:endParaRPr lang="en-GB"/>
        </a:p>
      </dgm:t>
    </dgm:pt>
    <dgm:pt modelId="{42CCC6CC-4EE4-4A47-8143-71B12E15C81E}">
      <dgm:prSet phldrT="[Text]" custT="1"/>
      <dgm:spPr/>
      <dgm:t>
        <a:bodyPr/>
        <a:lstStyle/>
        <a:p>
          <a:r>
            <a:rPr lang="en-GB" sz="1200" dirty="0" smtClean="0"/>
            <a:t>Speedier access</a:t>
          </a:r>
          <a:endParaRPr lang="en-GB" sz="1200" dirty="0"/>
        </a:p>
      </dgm:t>
    </dgm:pt>
    <dgm:pt modelId="{FF1101BB-D7E8-4E8D-A22A-2F7DCABF377F}" type="parTrans" cxnId="{D2BA4D9A-FB28-4D00-9C0E-02629EC3CE64}">
      <dgm:prSet/>
      <dgm:spPr/>
      <dgm:t>
        <a:bodyPr/>
        <a:lstStyle/>
        <a:p>
          <a:endParaRPr lang="en-GB"/>
        </a:p>
      </dgm:t>
    </dgm:pt>
    <dgm:pt modelId="{CCE43759-2CD6-49A3-BB81-0496C41DD64E}" type="sibTrans" cxnId="{D2BA4D9A-FB28-4D00-9C0E-02629EC3CE64}">
      <dgm:prSet/>
      <dgm:spPr/>
      <dgm:t>
        <a:bodyPr/>
        <a:lstStyle/>
        <a:p>
          <a:endParaRPr lang="en-GB"/>
        </a:p>
      </dgm:t>
    </dgm:pt>
    <dgm:pt modelId="{3A12BA07-09E1-42C0-82B8-3703CF23E4A9}">
      <dgm:prSet/>
      <dgm:spPr/>
      <dgm:t>
        <a:bodyPr/>
        <a:lstStyle/>
        <a:p>
          <a:r>
            <a:rPr lang="en-GB" dirty="0" smtClean="0"/>
            <a:t>Prevention</a:t>
          </a:r>
          <a:endParaRPr lang="en-GB" dirty="0"/>
        </a:p>
      </dgm:t>
    </dgm:pt>
    <dgm:pt modelId="{A5D2F8C3-8006-4BF8-BCC2-D9CE99829626}" type="parTrans" cxnId="{32CDBA21-3EC6-419E-B583-C2F47D3694C1}">
      <dgm:prSet/>
      <dgm:spPr/>
      <dgm:t>
        <a:bodyPr/>
        <a:lstStyle/>
        <a:p>
          <a:endParaRPr lang="en-GB"/>
        </a:p>
      </dgm:t>
    </dgm:pt>
    <dgm:pt modelId="{D2673B06-00A3-4AC7-96EE-8DE9266D59D6}" type="sibTrans" cxnId="{32CDBA21-3EC6-419E-B583-C2F47D3694C1}">
      <dgm:prSet/>
      <dgm:spPr/>
      <dgm:t>
        <a:bodyPr/>
        <a:lstStyle/>
        <a:p>
          <a:endParaRPr lang="en-GB"/>
        </a:p>
      </dgm:t>
    </dgm:pt>
    <dgm:pt modelId="{CAE74A7A-B6A5-4C72-A7B0-BF6828F74AC8}">
      <dgm:prSet phldrT="[Text]" custT="1"/>
      <dgm:spPr/>
      <dgm:t>
        <a:bodyPr/>
        <a:lstStyle/>
        <a:p>
          <a:r>
            <a:rPr lang="en-GB" sz="1200" dirty="0" smtClean="0"/>
            <a:t>Timely access</a:t>
          </a:r>
          <a:endParaRPr lang="en-GB" sz="1200" dirty="0"/>
        </a:p>
      </dgm:t>
    </dgm:pt>
    <dgm:pt modelId="{DA62D884-E91F-4375-B249-E1FA3AD0A29A}" type="parTrans" cxnId="{46BF056B-3ED2-4AD0-B194-593295D51E11}">
      <dgm:prSet/>
      <dgm:spPr/>
      <dgm:t>
        <a:bodyPr/>
        <a:lstStyle/>
        <a:p>
          <a:endParaRPr lang="en-GB"/>
        </a:p>
      </dgm:t>
    </dgm:pt>
    <dgm:pt modelId="{93120587-E5E8-432C-BA5B-E3E018124E2A}" type="sibTrans" cxnId="{46BF056B-3ED2-4AD0-B194-593295D51E11}">
      <dgm:prSet/>
      <dgm:spPr/>
      <dgm:t>
        <a:bodyPr/>
        <a:lstStyle/>
        <a:p>
          <a:endParaRPr lang="en-GB"/>
        </a:p>
      </dgm:t>
    </dgm:pt>
    <dgm:pt modelId="{DF184C88-3EF6-4040-843A-73551E4C4581}">
      <dgm:prSet phldrT="[Text]" custT="1"/>
      <dgm:spPr/>
      <dgm:t>
        <a:bodyPr/>
        <a:lstStyle/>
        <a:p>
          <a:r>
            <a:rPr lang="en-GB" sz="1200" dirty="0" smtClean="0"/>
            <a:t>Independence</a:t>
          </a:r>
          <a:endParaRPr lang="en-GB" sz="1200" dirty="0"/>
        </a:p>
      </dgm:t>
    </dgm:pt>
    <dgm:pt modelId="{102F0775-C493-4E0E-8C10-186F0B890AC2}" type="parTrans" cxnId="{9273D4C9-F7F9-49EA-8B6A-9A0ABA25FBA2}">
      <dgm:prSet/>
      <dgm:spPr/>
      <dgm:t>
        <a:bodyPr/>
        <a:lstStyle/>
        <a:p>
          <a:endParaRPr lang="en-GB"/>
        </a:p>
      </dgm:t>
    </dgm:pt>
    <dgm:pt modelId="{FD119BEF-23B8-47B0-8522-F4796A9B2601}" type="sibTrans" cxnId="{9273D4C9-F7F9-49EA-8B6A-9A0ABA25FBA2}">
      <dgm:prSet/>
      <dgm:spPr/>
      <dgm:t>
        <a:bodyPr/>
        <a:lstStyle/>
        <a:p>
          <a:endParaRPr lang="en-GB"/>
        </a:p>
      </dgm:t>
    </dgm:pt>
    <dgm:pt modelId="{C216D910-E215-4B8A-9BEF-799AEE4D8E94}">
      <dgm:prSet custT="1"/>
      <dgm:spPr/>
      <dgm:t>
        <a:bodyPr/>
        <a:lstStyle/>
        <a:p>
          <a:r>
            <a:rPr lang="en-GB" sz="1200" dirty="0" smtClean="0"/>
            <a:t>Early intervention</a:t>
          </a:r>
          <a:endParaRPr lang="en-GB" sz="1200" dirty="0"/>
        </a:p>
      </dgm:t>
    </dgm:pt>
    <dgm:pt modelId="{F63F3681-9307-4B97-A815-222482DA343F}" type="parTrans" cxnId="{5A003C99-4789-43F4-AAF0-6FF71AF5E5AD}">
      <dgm:prSet/>
      <dgm:spPr/>
      <dgm:t>
        <a:bodyPr/>
        <a:lstStyle/>
        <a:p>
          <a:endParaRPr lang="en-GB"/>
        </a:p>
      </dgm:t>
    </dgm:pt>
    <dgm:pt modelId="{ECD0925E-B6CE-4AA3-8FCC-AAE1935C1B10}" type="sibTrans" cxnId="{5A003C99-4789-43F4-AAF0-6FF71AF5E5AD}">
      <dgm:prSet/>
      <dgm:spPr/>
      <dgm:t>
        <a:bodyPr/>
        <a:lstStyle/>
        <a:p>
          <a:endParaRPr lang="en-GB"/>
        </a:p>
      </dgm:t>
    </dgm:pt>
    <dgm:pt modelId="{3B9A4893-BC2D-48B7-B96B-8A723DAD87B1}">
      <dgm:prSet custT="1"/>
      <dgm:spPr/>
      <dgm:t>
        <a:bodyPr/>
        <a:lstStyle/>
        <a:p>
          <a:r>
            <a:rPr lang="en-GB" sz="1200" dirty="0" smtClean="0"/>
            <a:t>Maximise independence</a:t>
          </a:r>
          <a:endParaRPr lang="en-GB" sz="1200" dirty="0"/>
        </a:p>
      </dgm:t>
    </dgm:pt>
    <dgm:pt modelId="{D6AF1E8D-1A11-489A-83DF-16F15BA0C54D}" type="parTrans" cxnId="{715CB860-8D5E-4D79-B0AC-38800404460D}">
      <dgm:prSet/>
      <dgm:spPr/>
      <dgm:t>
        <a:bodyPr/>
        <a:lstStyle/>
        <a:p>
          <a:endParaRPr lang="en-GB"/>
        </a:p>
      </dgm:t>
    </dgm:pt>
    <dgm:pt modelId="{244FC4F0-2DDA-420B-BCBD-1C066DA6C02F}" type="sibTrans" cxnId="{715CB860-8D5E-4D79-B0AC-38800404460D}">
      <dgm:prSet/>
      <dgm:spPr/>
      <dgm:t>
        <a:bodyPr/>
        <a:lstStyle/>
        <a:p>
          <a:endParaRPr lang="en-GB"/>
        </a:p>
      </dgm:t>
    </dgm:pt>
    <dgm:pt modelId="{B39D5033-1E39-4D41-A05B-011C6A49AD7A}">
      <dgm:prSet custT="1"/>
      <dgm:spPr/>
      <dgm:t>
        <a:bodyPr/>
        <a:lstStyle/>
        <a:p>
          <a:r>
            <a:rPr lang="en-GB" sz="1200" dirty="0" smtClean="0"/>
            <a:t>Prevent reliance on health care</a:t>
          </a:r>
          <a:endParaRPr lang="en-GB" sz="1200" dirty="0"/>
        </a:p>
      </dgm:t>
    </dgm:pt>
    <dgm:pt modelId="{CF3F9F7A-8878-4D8A-97EB-A3ACECE6BF4B}" type="parTrans" cxnId="{74279353-19D1-43E0-A5E2-0700F8C0EF98}">
      <dgm:prSet/>
      <dgm:spPr/>
      <dgm:t>
        <a:bodyPr/>
        <a:lstStyle/>
        <a:p>
          <a:endParaRPr lang="en-GB"/>
        </a:p>
      </dgm:t>
    </dgm:pt>
    <dgm:pt modelId="{6BA820DE-345F-4789-9554-C7648F67A598}" type="sibTrans" cxnId="{74279353-19D1-43E0-A5E2-0700F8C0EF98}">
      <dgm:prSet/>
      <dgm:spPr/>
      <dgm:t>
        <a:bodyPr/>
        <a:lstStyle/>
        <a:p>
          <a:endParaRPr lang="en-GB"/>
        </a:p>
      </dgm:t>
    </dgm:pt>
    <dgm:pt modelId="{D2AFA481-DAE9-4A85-8D41-A609F7C01F49}">
      <dgm:prSet custT="1"/>
      <dgm:spPr/>
      <dgm:t>
        <a:bodyPr/>
        <a:lstStyle/>
        <a:p>
          <a:r>
            <a:rPr lang="en-GB" sz="1200" dirty="0" smtClean="0"/>
            <a:t>Quality of life</a:t>
          </a:r>
          <a:endParaRPr lang="en-GB" sz="1200" dirty="0"/>
        </a:p>
      </dgm:t>
    </dgm:pt>
    <dgm:pt modelId="{8AE39223-E879-429E-9579-AB905721FA90}" type="parTrans" cxnId="{8BF94657-A0FF-4272-8030-2DC16EA1617D}">
      <dgm:prSet/>
      <dgm:spPr/>
      <dgm:t>
        <a:bodyPr/>
        <a:lstStyle/>
        <a:p>
          <a:endParaRPr lang="en-GB"/>
        </a:p>
      </dgm:t>
    </dgm:pt>
    <dgm:pt modelId="{9EE9C189-CD54-4406-8BA6-326E40FA8DF2}" type="sibTrans" cxnId="{8BF94657-A0FF-4272-8030-2DC16EA1617D}">
      <dgm:prSet/>
      <dgm:spPr/>
      <dgm:t>
        <a:bodyPr/>
        <a:lstStyle/>
        <a:p>
          <a:endParaRPr lang="en-GB"/>
        </a:p>
      </dgm:t>
    </dgm:pt>
    <dgm:pt modelId="{41D7D02E-9C40-4DC8-977F-6F6C066AC9CC}">
      <dgm:prSet phldrT="[Text]" custT="1"/>
      <dgm:spPr/>
      <dgm:t>
        <a:bodyPr/>
        <a:lstStyle/>
        <a:p>
          <a:r>
            <a:rPr lang="en-GB" sz="1200" dirty="0" smtClean="0"/>
            <a:t>Dealing with increasing demand</a:t>
          </a:r>
          <a:endParaRPr lang="en-GB" sz="1200" dirty="0"/>
        </a:p>
      </dgm:t>
    </dgm:pt>
    <dgm:pt modelId="{FC41625B-A388-4F2A-B779-AA1D2437E9E4}" type="parTrans" cxnId="{DC65F471-83D2-463A-85D4-93D4A12BE327}">
      <dgm:prSet/>
      <dgm:spPr/>
      <dgm:t>
        <a:bodyPr/>
        <a:lstStyle/>
        <a:p>
          <a:endParaRPr lang="en-GB"/>
        </a:p>
      </dgm:t>
    </dgm:pt>
    <dgm:pt modelId="{5A2F2193-55B0-41A7-9CAC-DC937981FC84}" type="sibTrans" cxnId="{DC65F471-83D2-463A-85D4-93D4A12BE327}">
      <dgm:prSet/>
      <dgm:spPr/>
      <dgm:t>
        <a:bodyPr/>
        <a:lstStyle/>
        <a:p>
          <a:endParaRPr lang="en-GB"/>
        </a:p>
      </dgm:t>
    </dgm:pt>
    <dgm:pt modelId="{A4CA85FC-BEEC-4990-AC64-4E686108BB01}">
      <dgm:prSet phldrT="[Text]" custT="1"/>
      <dgm:spPr/>
      <dgm:t>
        <a:bodyPr/>
        <a:lstStyle/>
        <a:p>
          <a:r>
            <a:rPr lang="en-GB" sz="1200" dirty="0" smtClean="0"/>
            <a:t>Best practice</a:t>
          </a:r>
          <a:endParaRPr lang="en-GB" sz="1200" dirty="0"/>
        </a:p>
      </dgm:t>
    </dgm:pt>
    <dgm:pt modelId="{0F052DD4-1515-4640-88E1-30D1B7142E40}" type="parTrans" cxnId="{BB89B792-CAF5-49E7-AFB7-92BBC7D00CB2}">
      <dgm:prSet/>
      <dgm:spPr/>
      <dgm:t>
        <a:bodyPr/>
        <a:lstStyle/>
        <a:p>
          <a:endParaRPr lang="en-GB"/>
        </a:p>
      </dgm:t>
    </dgm:pt>
    <dgm:pt modelId="{FD5BFEF8-2B9B-4809-BA3E-A0A242707055}" type="sibTrans" cxnId="{BB89B792-CAF5-49E7-AFB7-92BBC7D00CB2}">
      <dgm:prSet/>
      <dgm:spPr/>
      <dgm:t>
        <a:bodyPr/>
        <a:lstStyle/>
        <a:p>
          <a:endParaRPr lang="en-GB"/>
        </a:p>
      </dgm:t>
    </dgm:pt>
    <dgm:pt modelId="{B3F4FC44-33DE-4507-9792-E1F2CBBB3702}" type="pres">
      <dgm:prSet presAssocID="{663F01AB-E4DB-4CFB-A022-FCA89BD8C3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C24995F-E903-481B-9928-C8A8C649489A}" type="pres">
      <dgm:prSet presAssocID="{45FEA8CB-F599-4CB0-9AB3-AEB97CCA95A8}" presName="linNode" presStyleCnt="0"/>
      <dgm:spPr/>
    </dgm:pt>
    <dgm:pt modelId="{8E9AA103-7FB9-44B2-B4A5-B081D5C25B46}" type="pres">
      <dgm:prSet presAssocID="{45FEA8CB-F599-4CB0-9AB3-AEB97CCA95A8}" presName="parentText" presStyleLbl="node1" presStyleIdx="0" presStyleCnt="4" custScaleX="6374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A30B08-322E-49B1-B9E6-C1871AF8B292}" type="pres">
      <dgm:prSet presAssocID="{45FEA8CB-F599-4CB0-9AB3-AEB97CCA95A8}" presName="descendantText" presStyleLbl="alignAccFollowNode1" presStyleIdx="0" presStyleCnt="4" custLinFactNeighborY="35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178454-871B-4BD3-9800-95FCC8F853E9}" type="pres">
      <dgm:prSet presAssocID="{9AC2E566-83EA-432A-B7CA-E2EB5D20F651}" presName="sp" presStyleCnt="0"/>
      <dgm:spPr/>
    </dgm:pt>
    <dgm:pt modelId="{7EF41287-F6FE-40F0-A7AE-880B950E188B}" type="pres">
      <dgm:prSet presAssocID="{28706213-B00D-4D82-9EAB-F83C60C6EAE7}" presName="linNode" presStyleCnt="0"/>
      <dgm:spPr/>
    </dgm:pt>
    <dgm:pt modelId="{323C8537-3C5B-43FD-8072-DAC1B40B9E9D}" type="pres">
      <dgm:prSet presAssocID="{28706213-B00D-4D82-9EAB-F83C60C6EAE7}" presName="parentText" presStyleLbl="node1" presStyleIdx="1" presStyleCnt="4" custScaleX="649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9F1EAA-4DA1-4800-974F-A108829E7658}" type="pres">
      <dgm:prSet presAssocID="{28706213-B00D-4D82-9EAB-F83C60C6EAE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E05FF4-409F-4F6C-8D86-8970814317D0}" type="pres">
      <dgm:prSet presAssocID="{E6DFCBC7-927F-443E-9EDC-9CF101D938C0}" presName="sp" presStyleCnt="0"/>
      <dgm:spPr/>
    </dgm:pt>
    <dgm:pt modelId="{39841B84-BEB2-48E0-93B7-EEEFE1ED900C}" type="pres">
      <dgm:prSet presAssocID="{A9BE694A-134B-40B4-823D-9FB0A9DA1DCC}" presName="linNode" presStyleCnt="0"/>
      <dgm:spPr/>
    </dgm:pt>
    <dgm:pt modelId="{6BE427CB-5CB1-4190-9FA8-7D29CAE70A2E}" type="pres">
      <dgm:prSet presAssocID="{A9BE694A-134B-40B4-823D-9FB0A9DA1DCC}" presName="parentText" presStyleLbl="node1" presStyleIdx="2" presStyleCnt="4" custScaleX="6374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475564-CF02-47C1-96BE-EDA6BA134DBE}" type="pres">
      <dgm:prSet presAssocID="{A9BE694A-134B-40B4-823D-9FB0A9DA1DC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EB4669-F92D-42EC-B1AF-A45D0143457E}" type="pres">
      <dgm:prSet presAssocID="{6837FB67-F60F-4472-A53F-9F9D28B92122}" presName="sp" presStyleCnt="0"/>
      <dgm:spPr/>
    </dgm:pt>
    <dgm:pt modelId="{C74B285C-26E2-4A68-980B-6A1772B22A79}" type="pres">
      <dgm:prSet presAssocID="{3A12BA07-09E1-42C0-82B8-3703CF23E4A9}" presName="linNode" presStyleCnt="0"/>
      <dgm:spPr/>
    </dgm:pt>
    <dgm:pt modelId="{AB2CEBFB-C4D5-4A87-834A-6A670973261B}" type="pres">
      <dgm:prSet presAssocID="{3A12BA07-09E1-42C0-82B8-3703CF23E4A9}" presName="parentText" presStyleLbl="node1" presStyleIdx="3" presStyleCnt="4" custScaleX="6374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27F1F3-9C4D-4ECC-A005-8EE6ED58DFB4}" type="pres">
      <dgm:prSet presAssocID="{3A12BA07-09E1-42C0-82B8-3703CF23E4A9}" presName="descendantText" presStyleLbl="alignAccFollowNode1" presStyleIdx="3" presStyleCnt="4" custScaleY="157721" custLinFactNeighborY="16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86DFF7-9689-4B85-B1F6-E231795A2C61}" type="presOf" srcId="{3A12BA07-09E1-42C0-82B8-3703CF23E4A9}" destId="{AB2CEBFB-C4D5-4A87-834A-6A670973261B}" srcOrd="0" destOrd="0" presId="urn:microsoft.com/office/officeart/2005/8/layout/vList5"/>
    <dgm:cxn modelId="{085E58D6-04DB-45C3-AC4F-78B2B2DB021A}" type="presOf" srcId="{A4CA85FC-BEEC-4990-AC64-4E686108BB01}" destId="{C89F1EAA-4DA1-4800-974F-A108829E7658}" srcOrd="0" destOrd="0" presId="urn:microsoft.com/office/officeart/2005/8/layout/vList5"/>
    <dgm:cxn modelId="{8BDB3D60-C2E7-4BCE-B70A-5FA1E2EDB2A2}" type="presOf" srcId="{0ED931E1-FCE1-4F5F-910B-740E0D4C733E}" destId="{96A30B08-322E-49B1-B9E6-C1871AF8B292}" srcOrd="0" destOrd="0" presId="urn:microsoft.com/office/officeart/2005/8/layout/vList5"/>
    <dgm:cxn modelId="{0A465124-A553-4477-AF62-6B6D5091772E}" type="presOf" srcId="{28706213-B00D-4D82-9EAB-F83C60C6EAE7}" destId="{323C8537-3C5B-43FD-8072-DAC1B40B9E9D}" srcOrd="0" destOrd="0" presId="urn:microsoft.com/office/officeart/2005/8/layout/vList5"/>
    <dgm:cxn modelId="{32CDBA21-3EC6-419E-B583-C2F47D3694C1}" srcId="{663F01AB-E4DB-4CFB-A022-FCA89BD8C372}" destId="{3A12BA07-09E1-42C0-82B8-3703CF23E4A9}" srcOrd="3" destOrd="0" parTransId="{A5D2F8C3-8006-4BF8-BCC2-D9CE99829626}" sibTransId="{D2673B06-00A3-4AC7-96EE-8DE9266D59D6}"/>
    <dgm:cxn modelId="{74279353-19D1-43E0-A5E2-0700F8C0EF98}" srcId="{3A12BA07-09E1-42C0-82B8-3703CF23E4A9}" destId="{B39D5033-1E39-4D41-A05B-011C6A49AD7A}" srcOrd="2" destOrd="0" parTransId="{CF3F9F7A-8878-4D8A-97EB-A3ACECE6BF4B}" sibTransId="{6BA820DE-345F-4789-9554-C7648F67A598}"/>
    <dgm:cxn modelId="{C0D1DCF9-EC29-42A1-ABB4-77A71C53D86C}" type="presOf" srcId="{663F01AB-E4DB-4CFB-A022-FCA89BD8C372}" destId="{B3F4FC44-33DE-4507-9792-E1F2CBBB3702}" srcOrd="0" destOrd="0" presId="urn:microsoft.com/office/officeart/2005/8/layout/vList5"/>
    <dgm:cxn modelId="{5CD226D1-C2F7-4126-A687-73A9E0ABF0B0}" srcId="{663F01AB-E4DB-4CFB-A022-FCA89BD8C372}" destId="{45FEA8CB-F599-4CB0-9AB3-AEB97CCA95A8}" srcOrd="0" destOrd="0" parTransId="{3FA2B18D-5C77-401F-A641-0E3673F283E2}" sibTransId="{9AC2E566-83EA-432A-B7CA-E2EB5D20F651}"/>
    <dgm:cxn modelId="{6BD3F689-4C1F-4049-BA80-98F939DDEC92}" type="presOf" srcId="{42CCC6CC-4EE4-4A47-8143-71B12E15C81E}" destId="{56475564-CF02-47C1-96BE-EDA6BA134DBE}" srcOrd="0" destOrd="1" presId="urn:microsoft.com/office/officeart/2005/8/layout/vList5"/>
    <dgm:cxn modelId="{8BF94657-A0FF-4272-8030-2DC16EA1617D}" srcId="{3A12BA07-09E1-42C0-82B8-3703CF23E4A9}" destId="{D2AFA481-DAE9-4A85-8D41-A609F7C01F49}" srcOrd="3" destOrd="0" parTransId="{8AE39223-E879-429E-9579-AB905721FA90}" sibTransId="{9EE9C189-CD54-4406-8BA6-326E40FA8DF2}"/>
    <dgm:cxn modelId="{9273D4C9-F7F9-49EA-8B6A-9A0ABA25FBA2}" srcId="{28706213-B00D-4D82-9EAB-F83C60C6EAE7}" destId="{DF184C88-3EF6-4040-843A-73551E4C4581}" srcOrd="1" destOrd="0" parTransId="{102F0775-C493-4E0E-8C10-186F0B890AC2}" sibTransId="{FD119BEF-23B8-47B0-8522-F4796A9B2601}"/>
    <dgm:cxn modelId="{D2BA4D9A-FB28-4D00-9C0E-02629EC3CE64}" srcId="{A9BE694A-134B-40B4-823D-9FB0A9DA1DCC}" destId="{42CCC6CC-4EE4-4A47-8143-71B12E15C81E}" srcOrd="1" destOrd="0" parTransId="{FF1101BB-D7E8-4E8D-A22A-2F7DCABF377F}" sibTransId="{CCE43759-2CD6-49A3-BB81-0496C41DD64E}"/>
    <dgm:cxn modelId="{C3937999-6F72-4FBC-BB99-AACC04B1A250}" type="presOf" srcId="{E0D034BE-5F1C-46BF-A29B-F696715A12FD}" destId="{C89F1EAA-4DA1-4800-974F-A108829E7658}" srcOrd="0" destOrd="2" presId="urn:microsoft.com/office/officeart/2005/8/layout/vList5"/>
    <dgm:cxn modelId="{BF196CE1-D388-47C4-8C2E-3C1662BF2F4E}" srcId="{28706213-B00D-4D82-9EAB-F83C60C6EAE7}" destId="{E0D034BE-5F1C-46BF-A29B-F696715A12FD}" srcOrd="2" destOrd="0" parTransId="{7C3127CD-088C-4B9A-870D-0DAA08F82F7B}" sibTransId="{21CC030E-3FC8-4699-999B-AC7D9AC92168}"/>
    <dgm:cxn modelId="{DFD45D33-5EF9-47E1-AC2E-9BCC88C25249}" type="presOf" srcId="{45FEA8CB-F599-4CB0-9AB3-AEB97CCA95A8}" destId="{8E9AA103-7FB9-44B2-B4A5-B081D5C25B46}" srcOrd="0" destOrd="0" presId="urn:microsoft.com/office/officeart/2005/8/layout/vList5"/>
    <dgm:cxn modelId="{E9E28E39-0850-42A7-832A-5D3775138EAB}" type="presOf" srcId="{D2AFA481-DAE9-4A85-8D41-A609F7C01F49}" destId="{9527F1F3-9C4D-4ECC-A005-8EE6ED58DFB4}" srcOrd="0" destOrd="3" presId="urn:microsoft.com/office/officeart/2005/8/layout/vList5"/>
    <dgm:cxn modelId="{49122B84-405E-4EC5-8328-DA6E8B2348D1}" type="presOf" srcId="{C216D910-E215-4B8A-9BEF-799AEE4D8E94}" destId="{9527F1F3-9C4D-4ECC-A005-8EE6ED58DFB4}" srcOrd="0" destOrd="0" presId="urn:microsoft.com/office/officeart/2005/8/layout/vList5"/>
    <dgm:cxn modelId="{73F4E75D-A966-416D-BF6E-D967182BD437}" type="presOf" srcId="{A9BE694A-134B-40B4-823D-9FB0A9DA1DCC}" destId="{6BE427CB-5CB1-4190-9FA8-7D29CAE70A2E}" srcOrd="0" destOrd="0" presId="urn:microsoft.com/office/officeart/2005/8/layout/vList5"/>
    <dgm:cxn modelId="{5A003C99-4789-43F4-AAF0-6FF71AF5E5AD}" srcId="{3A12BA07-09E1-42C0-82B8-3703CF23E4A9}" destId="{C216D910-E215-4B8A-9BEF-799AEE4D8E94}" srcOrd="0" destOrd="0" parTransId="{F63F3681-9307-4B97-A815-222482DA343F}" sibTransId="{ECD0925E-B6CE-4AA3-8FCC-AAE1935C1B10}"/>
    <dgm:cxn modelId="{E52A9B90-1911-4BD3-AA99-6CE39E383E0C}" type="presOf" srcId="{3B9A4893-BC2D-48B7-B96B-8A723DAD87B1}" destId="{9527F1F3-9C4D-4ECC-A005-8EE6ED58DFB4}" srcOrd="0" destOrd="1" presId="urn:microsoft.com/office/officeart/2005/8/layout/vList5"/>
    <dgm:cxn modelId="{EAC9D69B-3A6A-4A3E-9D9E-80A0CA81104C}" type="presOf" srcId="{B39D5033-1E39-4D41-A05B-011C6A49AD7A}" destId="{9527F1F3-9C4D-4ECC-A005-8EE6ED58DFB4}" srcOrd="0" destOrd="2" presId="urn:microsoft.com/office/officeart/2005/8/layout/vList5"/>
    <dgm:cxn modelId="{D57B5A7D-F74B-4205-A2F4-C7A79405395D}" srcId="{45FEA8CB-F599-4CB0-9AB3-AEB97CCA95A8}" destId="{F0B89601-C302-414A-A434-613A74530F23}" srcOrd="2" destOrd="0" parTransId="{26361470-1F34-43F3-B14C-2DEB8BC8022C}" sibTransId="{379610A3-440A-4946-ACCF-FC5942E9F2BE}"/>
    <dgm:cxn modelId="{8D86CFBF-3610-462D-A74E-24FD81FC5FB7}" type="presOf" srcId="{41D7D02E-9C40-4DC8-977F-6F6C066AC9CC}" destId="{56475564-CF02-47C1-96BE-EDA6BA134DBE}" srcOrd="0" destOrd="0" presId="urn:microsoft.com/office/officeart/2005/8/layout/vList5"/>
    <dgm:cxn modelId="{89B73DEA-B388-4900-A385-79BB880BD9D0}" srcId="{663F01AB-E4DB-4CFB-A022-FCA89BD8C372}" destId="{A9BE694A-134B-40B4-823D-9FB0A9DA1DCC}" srcOrd="2" destOrd="0" parTransId="{D8CF0E17-F7DD-4F44-B4DD-D7E25F0D5437}" sibTransId="{6837FB67-F60F-4472-A53F-9F9D28B92122}"/>
    <dgm:cxn modelId="{741D510F-61BB-4C0B-9B1D-F54EF3EC476B}" type="presOf" srcId="{F0B89601-C302-414A-A434-613A74530F23}" destId="{96A30B08-322E-49B1-B9E6-C1871AF8B292}" srcOrd="0" destOrd="2" presId="urn:microsoft.com/office/officeart/2005/8/layout/vList5"/>
    <dgm:cxn modelId="{DC65F471-83D2-463A-85D4-93D4A12BE327}" srcId="{A9BE694A-134B-40B4-823D-9FB0A9DA1DCC}" destId="{41D7D02E-9C40-4DC8-977F-6F6C066AC9CC}" srcOrd="0" destOrd="0" parTransId="{FC41625B-A388-4F2A-B779-AA1D2437E9E4}" sibTransId="{5A2F2193-55B0-41A7-9CAC-DC937981FC84}"/>
    <dgm:cxn modelId="{AFF29DAB-DB86-4559-8EC4-AC25FEF544BB}" type="presOf" srcId="{CAE74A7A-B6A5-4C72-A7B0-BF6828F74AC8}" destId="{96A30B08-322E-49B1-B9E6-C1871AF8B292}" srcOrd="0" destOrd="1" presId="urn:microsoft.com/office/officeart/2005/8/layout/vList5"/>
    <dgm:cxn modelId="{BB89B792-CAF5-49E7-AFB7-92BBC7D00CB2}" srcId="{28706213-B00D-4D82-9EAB-F83C60C6EAE7}" destId="{A4CA85FC-BEEC-4990-AC64-4E686108BB01}" srcOrd="0" destOrd="0" parTransId="{0F052DD4-1515-4640-88E1-30D1B7142E40}" sibTransId="{FD5BFEF8-2B9B-4809-BA3E-A0A242707055}"/>
    <dgm:cxn modelId="{D9C03A97-5360-4B86-A5AD-B561061FCE02}" srcId="{45FEA8CB-F599-4CB0-9AB3-AEB97CCA95A8}" destId="{0ED931E1-FCE1-4F5F-910B-740E0D4C733E}" srcOrd="0" destOrd="0" parTransId="{0BA1BDDB-BCAF-4E85-9E94-72E4582C4680}" sibTransId="{66FB2C54-6332-401A-A5A1-78A5AF485896}"/>
    <dgm:cxn modelId="{5DF28EB4-E3A3-414B-919B-A1DE57E3A108}" srcId="{663F01AB-E4DB-4CFB-A022-FCA89BD8C372}" destId="{28706213-B00D-4D82-9EAB-F83C60C6EAE7}" srcOrd="1" destOrd="0" parTransId="{AD716135-2211-49E2-9DFB-CF534E704092}" sibTransId="{E6DFCBC7-927F-443E-9EDC-9CF101D938C0}"/>
    <dgm:cxn modelId="{8810502C-95D5-4F8F-AC74-98913FC10244}" type="presOf" srcId="{DF184C88-3EF6-4040-843A-73551E4C4581}" destId="{C89F1EAA-4DA1-4800-974F-A108829E7658}" srcOrd="0" destOrd="1" presId="urn:microsoft.com/office/officeart/2005/8/layout/vList5"/>
    <dgm:cxn modelId="{715CB860-8D5E-4D79-B0AC-38800404460D}" srcId="{3A12BA07-09E1-42C0-82B8-3703CF23E4A9}" destId="{3B9A4893-BC2D-48B7-B96B-8A723DAD87B1}" srcOrd="1" destOrd="0" parTransId="{D6AF1E8D-1A11-489A-83DF-16F15BA0C54D}" sibTransId="{244FC4F0-2DDA-420B-BCBD-1C066DA6C02F}"/>
    <dgm:cxn modelId="{46BF056B-3ED2-4AD0-B194-593295D51E11}" srcId="{45FEA8CB-F599-4CB0-9AB3-AEB97CCA95A8}" destId="{CAE74A7A-B6A5-4C72-A7B0-BF6828F74AC8}" srcOrd="1" destOrd="0" parTransId="{DA62D884-E91F-4375-B249-E1FA3AD0A29A}" sibTransId="{93120587-E5E8-432C-BA5B-E3E018124E2A}"/>
    <dgm:cxn modelId="{B9353AF6-9641-490C-BDE8-4447FD014030}" type="presParOf" srcId="{B3F4FC44-33DE-4507-9792-E1F2CBBB3702}" destId="{8C24995F-E903-481B-9928-C8A8C649489A}" srcOrd="0" destOrd="0" presId="urn:microsoft.com/office/officeart/2005/8/layout/vList5"/>
    <dgm:cxn modelId="{88CD7457-D193-4E5D-8AC2-0BEDE232323B}" type="presParOf" srcId="{8C24995F-E903-481B-9928-C8A8C649489A}" destId="{8E9AA103-7FB9-44B2-B4A5-B081D5C25B46}" srcOrd="0" destOrd="0" presId="urn:microsoft.com/office/officeart/2005/8/layout/vList5"/>
    <dgm:cxn modelId="{3A952359-021E-4362-BBF7-7DCE7BEA21D1}" type="presParOf" srcId="{8C24995F-E903-481B-9928-C8A8C649489A}" destId="{96A30B08-322E-49B1-B9E6-C1871AF8B292}" srcOrd="1" destOrd="0" presId="urn:microsoft.com/office/officeart/2005/8/layout/vList5"/>
    <dgm:cxn modelId="{D1E8CEA3-71BB-41B4-9AFB-40CBDE283179}" type="presParOf" srcId="{B3F4FC44-33DE-4507-9792-E1F2CBBB3702}" destId="{BE178454-871B-4BD3-9800-95FCC8F853E9}" srcOrd="1" destOrd="0" presId="urn:microsoft.com/office/officeart/2005/8/layout/vList5"/>
    <dgm:cxn modelId="{11DB1C16-8923-4199-AEB2-A957528E7797}" type="presParOf" srcId="{B3F4FC44-33DE-4507-9792-E1F2CBBB3702}" destId="{7EF41287-F6FE-40F0-A7AE-880B950E188B}" srcOrd="2" destOrd="0" presId="urn:microsoft.com/office/officeart/2005/8/layout/vList5"/>
    <dgm:cxn modelId="{FC13DF5D-8AD2-43A6-B0B4-7A5FF4743DE7}" type="presParOf" srcId="{7EF41287-F6FE-40F0-A7AE-880B950E188B}" destId="{323C8537-3C5B-43FD-8072-DAC1B40B9E9D}" srcOrd="0" destOrd="0" presId="urn:microsoft.com/office/officeart/2005/8/layout/vList5"/>
    <dgm:cxn modelId="{4BCB05AD-F751-4822-8CD0-B0DDA306B70A}" type="presParOf" srcId="{7EF41287-F6FE-40F0-A7AE-880B950E188B}" destId="{C89F1EAA-4DA1-4800-974F-A108829E7658}" srcOrd="1" destOrd="0" presId="urn:microsoft.com/office/officeart/2005/8/layout/vList5"/>
    <dgm:cxn modelId="{EBE28E57-6A00-4B9F-8336-CF904F312854}" type="presParOf" srcId="{B3F4FC44-33DE-4507-9792-E1F2CBBB3702}" destId="{58E05FF4-409F-4F6C-8D86-8970814317D0}" srcOrd="3" destOrd="0" presId="urn:microsoft.com/office/officeart/2005/8/layout/vList5"/>
    <dgm:cxn modelId="{AB1F491B-44B6-4805-99B2-8C0D7CA34AF9}" type="presParOf" srcId="{B3F4FC44-33DE-4507-9792-E1F2CBBB3702}" destId="{39841B84-BEB2-48E0-93B7-EEEFE1ED900C}" srcOrd="4" destOrd="0" presId="urn:microsoft.com/office/officeart/2005/8/layout/vList5"/>
    <dgm:cxn modelId="{26143123-A989-40D4-8BE6-D13D4568A260}" type="presParOf" srcId="{39841B84-BEB2-48E0-93B7-EEEFE1ED900C}" destId="{6BE427CB-5CB1-4190-9FA8-7D29CAE70A2E}" srcOrd="0" destOrd="0" presId="urn:microsoft.com/office/officeart/2005/8/layout/vList5"/>
    <dgm:cxn modelId="{AAE2A1AF-1F3B-467F-9AB3-D97F43521F6C}" type="presParOf" srcId="{39841B84-BEB2-48E0-93B7-EEEFE1ED900C}" destId="{56475564-CF02-47C1-96BE-EDA6BA134DBE}" srcOrd="1" destOrd="0" presId="urn:microsoft.com/office/officeart/2005/8/layout/vList5"/>
    <dgm:cxn modelId="{57404FCD-4AC9-4B9C-84EE-A521DF5E6239}" type="presParOf" srcId="{B3F4FC44-33DE-4507-9792-E1F2CBBB3702}" destId="{13EB4669-F92D-42EC-B1AF-A45D0143457E}" srcOrd="5" destOrd="0" presId="urn:microsoft.com/office/officeart/2005/8/layout/vList5"/>
    <dgm:cxn modelId="{E97F58CA-AFBA-4869-869A-9049F6D6D3B4}" type="presParOf" srcId="{B3F4FC44-33DE-4507-9792-E1F2CBBB3702}" destId="{C74B285C-26E2-4A68-980B-6A1772B22A79}" srcOrd="6" destOrd="0" presId="urn:microsoft.com/office/officeart/2005/8/layout/vList5"/>
    <dgm:cxn modelId="{522E8F17-09E5-454F-939F-D7FD6EAC3824}" type="presParOf" srcId="{C74B285C-26E2-4A68-980B-6A1772B22A79}" destId="{AB2CEBFB-C4D5-4A87-834A-6A670973261B}" srcOrd="0" destOrd="0" presId="urn:microsoft.com/office/officeart/2005/8/layout/vList5"/>
    <dgm:cxn modelId="{A64A836C-C2A0-4B03-8F11-56075C723F0D}" type="presParOf" srcId="{C74B285C-26E2-4A68-980B-6A1772B22A79}" destId="{9527F1F3-9C4D-4ECC-A005-8EE6ED58DF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30B08-322E-49B1-B9E6-C1871AF8B292}">
      <dsp:nvSpPr>
        <dsp:cNvPr id="0" name=""/>
        <dsp:cNvSpPr/>
      </dsp:nvSpPr>
      <dsp:spPr>
        <a:xfrm rot="5400000">
          <a:off x="1956664" y="-776588"/>
          <a:ext cx="612424" cy="23639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Preventing harm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Timely access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Enhanced experience / satisfaction</a:t>
          </a:r>
          <a:endParaRPr lang="en-GB" sz="1200" kern="1200" dirty="0"/>
        </a:p>
      </dsp:txBody>
      <dsp:txXfrm rot="-5400000">
        <a:off x="1080896" y="129076"/>
        <a:ext cx="2334064" cy="552632"/>
      </dsp:txXfrm>
    </dsp:sp>
    <dsp:sp modelId="{8E9AA103-7FB9-44B2-B4A5-B081D5C25B46}">
      <dsp:nvSpPr>
        <dsp:cNvPr id="0" name=""/>
        <dsp:cNvSpPr/>
      </dsp:nvSpPr>
      <dsp:spPr>
        <a:xfrm>
          <a:off x="233287" y="775"/>
          <a:ext cx="847608" cy="7655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Quality</a:t>
          </a:r>
          <a:endParaRPr lang="en-GB" sz="1000" kern="1200" dirty="0"/>
        </a:p>
      </dsp:txBody>
      <dsp:txXfrm>
        <a:off x="270657" y="38145"/>
        <a:ext cx="772868" cy="690790"/>
      </dsp:txXfrm>
    </dsp:sp>
    <dsp:sp modelId="{C89F1EAA-4DA1-4800-974F-A108829E7658}">
      <dsp:nvSpPr>
        <dsp:cNvPr id="0" name=""/>
        <dsp:cNvSpPr/>
      </dsp:nvSpPr>
      <dsp:spPr>
        <a:xfrm rot="5400000">
          <a:off x="1972208" y="5366"/>
          <a:ext cx="612424" cy="23639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Best practice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Independence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Care closer to home</a:t>
          </a:r>
          <a:endParaRPr lang="en-GB" sz="1200" kern="1200" dirty="0"/>
        </a:p>
      </dsp:txBody>
      <dsp:txXfrm rot="-5400000">
        <a:off x="1096440" y="911030"/>
        <a:ext cx="2334064" cy="552632"/>
      </dsp:txXfrm>
    </dsp:sp>
    <dsp:sp modelId="{323C8537-3C5B-43FD-8072-DAC1B40B9E9D}">
      <dsp:nvSpPr>
        <dsp:cNvPr id="0" name=""/>
        <dsp:cNvSpPr/>
      </dsp:nvSpPr>
      <dsp:spPr>
        <a:xfrm>
          <a:off x="233287" y="804581"/>
          <a:ext cx="863153" cy="7655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Innovation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270657" y="841951"/>
        <a:ext cx="788413" cy="690790"/>
      </dsp:txXfrm>
    </dsp:sp>
    <dsp:sp modelId="{56475564-CF02-47C1-96BE-EDA6BA134DBE}">
      <dsp:nvSpPr>
        <dsp:cNvPr id="0" name=""/>
        <dsp:cNvSpPr/>
      </dsp:nvSpPr>
      <dsp:spPr>
        <a:xfrm rot="5400000">
          <a:off x="1956664" y="809173"/>
          <a:ext cx="612424" cy="23639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Dealing with increasing demand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Speedier access</a:t>
          </a:r>
          <a:endParaRPr lang="en-GB" sz="1200" kern="1200" dirty="0"/>
        </a:p>
      </dsp:txBody>
      <dsp:txXfrm rot="-5400000">
        <a:off x="1080896" y="1714837"/>
        <a:ext cx="2334064" cy="552632"/>
      </dsp:txXfrm>
    </dsp:sp>
    <dsp:sp modelId="{6BE427CB-5CB1-4190-9FA8-7D29CAE70A2E}">
      <dsp:nvSpPr>
        <dsp:cNvPr id="0" name=""/>
        <dsp:cNvSpPr/>
      </dsp:nvSpPr>
      <dsp:spPr>
        <a:xfrm>
          <a:off x="233287" y="1608388"/>
          <a:ext cx="847608" cy="7655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Productivity</a:t>
          </a:r>
          <a:endParaRPr lang="en-GB" sz="1000" kern="1200" dirty="0"/>
        </a:p>
      </dsp:txBody>
      <dsp:txXfrm>
        <a:off x="270657" y="1645758"/>
        <a:ext cx="772868" cy="690790"/>
      </dsp:txXfrm>
    </dsp:sp>
    <dsp:sp modelId="{9527F1F3-9C4D-4ECC-A005-8EE6ED58DFB4}">
      <dsp:nvSpPr>
        <dsp:cNvPr id="0" name=""/>
        <dsp:cNvSpPr/>
      </dsp:nvSpPr>
      <dsp:spPr>
        <a:xfrm rot="5400000">
          <a:off x="1777933" y="1715105"/>
          <a:ext cx="965921" cy="236165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Early intervention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Maximise independence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Prevent reliance on health care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Quality of life</a:t>
          </a:r>
          <a:endParaRPr lang="en-GB" sz="1200" kern="1200" dirty="0"/>
        </a:p>
      </dsp:txBody>
      <dsp:txXfrm rot="-5400000">
        <a:off x="1080068" y="2460122"/>
        <a:ext cx="2314500" cy="871617"/>
      </dsp:txXfrm>
    </dsp:sp>
    <dsp:sp modelId="{AB2CEBFB-C4D5-4A87-834A-6A670973261B}">
      <dsp:nvSpPr>
        <dsp:cNvPr id="0" name=""/>
        <dsp:cNvSpPr/>
      </dsp:nvSpPr>
      <dsp:spPr>
        <a:xfrm>
          <a:off x="233287" y="2512390"/>
          <a:ext cx="846780" cy="7655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Prevention</a:t>
          </a:r>
          <a:endParaRPr lang="en-GB" sz="1000" kern="1200" dirty="0"/>
        </a:p>
      </dsp:txBody>
      <dsp:txXfrm>
        <a:off x="270657" y="2549760"/>
        <a:ext cx="772040" cy="690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647A3-08C6-4AAB-BB89-6A23BE250A97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A3129-FA30-4A31-B4B8-6C52C0428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Clearly savings were achieved across the 2 studies – what </a:t>
            </a:r>
            <a:r>
              <a:rPr lang="en-US" dirty="0"/>
              <a:t>I</a:t>
            </a:r>
            <a:r>
              <a:rPr lang="en-US" dirty="0" smtClean="0"/>
              <a:t>mpact Back showed us was that these savings could still be achieved when the approach was adopting in a ‘real’ life scenario.</a:t>
            </a:r>
          </a:p>
          <a:p>
            <a:endParaRPr lang="en-US" dirty="0"/>
          </a:p>
          <a:p>
            <a:r>
              <a:rPr lang="en-US" dirty="0" smtClean="0"/>
              <a:t>Service managers/commissioners will </a:t>
            </a:r>
            <a:r>
              <a:rPr lang="en-US" dirty="0" err="1" smtClean="0"/>
              <a:t>recognise</a:t>
            </a:r>
            <a:r>
              <a:rPr lang="en-US" dirty="0" smtClean="0"/>
              <a:t> that the savings cited above hit many of the targets that the NHS have been trying to achieve over the last 5 years – both across primary and secondary care (including medicine management targets).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83978C-C01B-46B9-9BDA-14414398C5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10" y="5198852"/>
            <a:ext cx="1022350" cy="1441450"/>
          </a:xfrm>
          <a:prstGeom prst="rect">
            <a:avLst/>
          </a:prstGeom>
        </p:spPr>
      </p:pic>
      <p:pic>
        <p:nvPicPr>
          <p:cNvPr id="9" name="Picture 8" descr="primary-care-logo-BLOC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67" y="233350"/>
            <a:ext cx="2825750" cy="110010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804248" y="116632"/>
            <a:ext cx="2232248" cy="1216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12799"/>
            <a:ext cx="2109005" cy="82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9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96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9052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42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0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23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3"/>
            <a:ext cx="8229600" cy="4387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98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7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96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96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27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119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923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26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30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716" y="196054"/>
            <a:ext cx="1552754" cy="607026"/>
          </a:xfrm>
          <a:prstGeom prst="rect">
            <a:avLst/>
          </a:prstGeom>
        </p:spPr>
      </p:pic>
      <p:sp>
        <p:nvSpPr>
          <p:cNvPr id="8" name="Rectangle 206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8881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08" tIns="44754" rIns="89508" bIns="447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" name="Rectangle 20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7703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08" tIns="44754" rIns="89508" bIns="447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41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png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412776"/>
            <a:ext cx="8457143" cy="1470025"/>
          </a:xfrm>
        </p:spPr>
        <p:txBody>
          <a:bodyPr/>
          <a:lstStyle/>
          <a:p>
            <a:r>
              <a:rPr lang="en-GB" sz="2800" dirty="0"/>
              <a:t>What type of information do service providers</a:t>
            </a:r>
            <a:r>
              <a:rPr lang="en-GB" sz="2800" dirty="0" smtClean="0"/>
              <a:t>/ commissioners  </a:t>
            </a:r>
            <a:r>
              <a:rPr lang="en-GB" sz="2800" dirty="0"/>
              <a:t>need</a:t>
            </a:r>
            <a:r>
              <a:rPr lang="en-GB" sz="2800" dirty="0" smtClean="0"/>
              <a:t>? – </a:t>
            </a:r>
            <a:r>
              <a:rPr lang="en-GB" sz="2800" dirty="0" smtClean="0">
                <a:solidFill>
                  <a:srgbClr val="FF0000"/>
                </a:solidFill>
              </a:rPr>
              <a:t>good quality evidence to underpin service delivery/commissioning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4941168"/>
            <a:ext cx="1728192" cy="151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800" y="4941168"/>
            <a:ext cx="2334598" cy="151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 rot="-163434">
            <a:off x="334236" y="4126174"/>
            <a:ext cx="1611313" cy="48895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/>
              <a:t>Screening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 rot="-163434">
            <a:off x="2637197" y="4054236"/>
            <a:ext cx="2756031" cy="461665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Matched pathways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615253340"/>
              </p:ext>
            </p:extLst>
          </p:nvPr>
        </p:nvGraphicFramePr>
        <p:xfrm>
          <a:off x="5508104" y="3356992"/>
          <a:ext cx="3693689" cy="337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99592" y="3130172"/>
            <a:ext cx="33528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775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 idx="4294967295"/>
          </p:nvPr>
        </p:nvSpPr>
        <p:spPr>
          <a:xfrm>
            <a:off x="611560" y="918881"/>
            <a:ext cx="7772400" cy="1143000"/>
          </a:xfrm>
        </p:spPr>
        <p:txBody>
          <a:bodyPr/>
          <a:lstStyle/>
          <a:p>
            <a:r>
              <a:rPr lang="en-GB" sz="3600" dirty="0" smtClean="0">
                <a:latin typeface="Arial" charset="0"/>
              </a:rPr>
              <a:t>STarT Back RCT </a:t>
            </a:r>
            <a:r>
              <a:rPr lang="en-GB" sz="2800" dirty="0" smtClean="0">
                <a:latin typeface="Arial" charset="0"/>
              </a:rPr>
              <a:t>(n=851)</a:t>
            </a:r>
            <a:r>
              <a:rPr lang="en-GB" sz="3600" dirty="0" smtClean="0">
                <a:latin typeface="Arial" charset="0"/>
              </a:rPr>
              <a:t> </a:t>
            </a:r>
            <a:br>
              <a:rPr lang="en-GB" sz="3600" dirty="0" smtClean="0">
                <a:latin typeface="Arial" charset="0"/>
              </a:rPr>
            </a:br>
            <a:r>
              <a:rPr lang="en-GB" sz="2400" dirty="0" smtClean="0">
                <a:latin typeface="Arial" charset="0"/>
              </a:rPr>
              <a:t>(Hill et al, 2011)</a:t>
            </a:r>
          </a:p>
        </p:txBody>
      </p:sp>
      <p:grpSp>
        <p:nvGrpSpPr>
          <p:cNvPr id="89090" name="Group 2"/>
          <p:cNvGrpSpPr>
            <a:grpSpLocks/>
          </p:cNvGrpSpPr>
          <p:nvPr/>
        </p:nvGrpSpPr>
        <p:grpSpPr bwMode="auto">
          <a:xfrm rot="343571">
            <a:off x="5927725" y="2357438"/>
            <a:ext cx="3017838" cy="2824162"/>
            <a:chOff x="598234" y="2189012"/>
            <a:chExt cx="5119681" cy="3962188"/>
          </a:xfrm>
        </p:grpSpPr>
        <p:pic>
          <p:nvPicPr>
            <p:cNvPr id="89097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8234" y="2189012"/>
              <a:ext cx="5119681" cy="3962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09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8095" y="2241364"/>
              <a:ext cx="2249979" cy="758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9091" name="TextBox 3"/>
          <p:cNvSpPr txBox="1">
            <a:spLocks noChangeArrowheads="1"/>
          </p:cNvSpPr>
          <p:nvPr/>
        </p:nvSpPr>
        <p:spPr bwMode="auto">
          <a:xfrm rot="-163434">
            <a:off x="6427788" y="3851275"/>
            <a:ext cx="1881187" cy="276225"/>
          </a:xfrm>
          <a:prstGeom prst="rect">
            <a:avLst/>
          </a:prstGeom>
          <a:solidFill>
            <a:schemeClr val="bg2"/>
          </a:solidFill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200" dirty="0"/>
              <a:t>Proof of principle RCT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338138" y="2314575"/>
            <a:ext cx="7772400" cy="49784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n-GB" sz="2400" dirty="0" smtClean="0"/>
              <a:t>Improved clinical outcomes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n-GB" sz="2400" dirty="0" smtClean="0"/>
              <a:t>Improved patient satisfaction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n-GB" sz="2400" dirty="0" smtClean="0"/>
              <a:t>Much less time off work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GB" sz="2400" dirty="0" smtClean="0"/>
              <a:t>4.    Stratified care </a:t>
            </a:r>
            <a:r>
              <a:rPr lang="en-GB" sz="2400" dirty="0"/>
              <a:t>was </a:t>
            </a:r>
            <a:r>
              <a:rPr lang="en-GB" sz="2400" dirty="0" smtClean="0"/>
              <a:t>cheaper</a:t>
            </a:r>
            <a:endParaRPr lang="en-GB" sz="2400" dirty="0"/>
          </a:p>
          <a:p>
            <a:pPr>
              <a:buFont typeface="Monotype Sorts" pitchFamily="2" charset="2"/>
              <a:buChar char="l"/>
              <a:defRPr/>
            </a:pPr>
            <a:r>
              <a:rPr lang="en-GB" sz="2200" dirty="0" smtClean="0"/>
              <a:t>Average </a:t>
            </a:r>
            <a:r>
              <a:rPr lang="en-GB" sz="2200" dirty="0"/>
              <a:t>£34 per individual (health costs)</a:t>
            </a:r>
          </a:p>
          <a:p>
            <a:pPr>
              <a:buFont typeface="Monotype Sorts" pitchFamily="2" charset="2"/>
              <a:buChar char="l"/>
              <a:defRPr/>
            </a:pPr>
            <a:r>
              <a:rPr lang="en-GB" sz="2200" dirty="0" smtClean="0"/>
              <a:t>Average </a:t>
            </a:r>
            <a:r>
              <a:rPr lang="en-GB" sz="2200" dirty="0"/>
              <a:t>£675 per individual (societal costs)</a:t>
            </a:r>
          </a:p>
        </p:txBody>
      </p:sp>
      <p:pic>
        <p:nvPicPr>
          <p:cNvPr id="8909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688" y="5395913"/>
            <a:ext cx="1703387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4800" y="5353050"/>
            <a:ext cx="15859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99000" y="5335588"/>
            <a:ext cx="163512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51625" y="5335588"/>
            <a:ext cx="1592263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74688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i="1" dirty="0"/>
              <a:t>Slides that have proved most useful to me!</a:t>
            </a:r>
            <a:br>
              <a:rPr lang="en-GB" i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092671"/>
            <a:ext cx="8661308" cy="39211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 savings</a:t>
            </a:r>
            <a:endParaRPr lang="en-GB" sz="5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6729" y="1653877"/>
            <a:ext cx="3938344" cy="427578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err="1" smtClean="0">
                <a:solidFill>
                  <a:srgbClr val="0000FF"/>
                </a:solidFill>
              </a:rPr>
              <a:t>STarT</a:t>
            </a:r>
            <a:r>
              <a:rPr lang="en-GB" sz="2800" dirty="0" smtClean="0">
                <a:solidFill>
                  <a:srgbClr val="0000FF"/>
                </a:solidFill>
              </a:rPr>
              <a:t> Back trial</a:t>
            </a:r>
            <a:endParaRPr lang="en-GB" sz="2800" dirty="0">
              <a:solidFill>
                <a:srgbClr val="0000FF"/>
              </a:solidFill>
            </a:endParaRPr>
          </a:p>
          <a:p>
            <a:r>
              <a:rPr lang="en-GB" sz="2800" dirty="0"/>
              <a:t>GP </a:t>
            </a:r>
            <a:r>
              <a:rPr lang="en-GB" sz="2800" dirty="0" smtClean="0"/>
              <a:t>consultations</a:t>
            </a:r>
          </a:p>
          <a:p>
            <a:r>
              <a:rPr lang="en-GB" sz="2800" dirty="0"/>
              <a:t>Visits to NHS </a:t>
            </a:r>
            <a:r>
              <a:rPr lang="en-GB" sz="2800" dirty="0" smtClean="0"/>
              <a:t>consultants</a:t>
            </a:r>
          </a:p>
          <a:p>
            <a:r>
              <a:rPr lang="en-GB" sz="2800" dirty="0" smtClean="0"/>
              <a:t>Investigations</a:t>
            </a:r>
          </a:p>
          <a:p>
            <a:pPr lvl="1"/>
            <a:r>
              <a:rPr lang="en-GB" sz="2400" dirty="0" smtClean="0"/>
              <a:t>MRI/x-rays</a:t>
            </a:r>
          </a:p>
          <a:p>
            <a:r>
              <a:rPr lang="en-GB" sz="2800" dirty="0" smtClean="0"/>
              <a:t>Epidural injections</a:t>
            </a:r>
          </a:p>
          <a:p>
            <a:r>
              <a:rPr lang="en-GB" sz="2800" dirty="0" smtClean="0"/>
              <a:t>Other </a:t>
            </a:r>
            <a:r>
              <a:rPr lang="en-GB" sz="2800" dirty="0"/>
              <a:t>private </a:t>
            </a:r>
            <a:r>
              <a:rPr lang="en-GB" sz="2800" dirty="0" smtClean="0"/>
              <a:t>healthcare</a:t>
            </a:r>
          </a:p>
          <a:p>
            <a:r>
              <a:rPr lang="en-GB" sz="2800" dirty="0"/>
              <a:t>M</a:t>
            </a:r>
            <a:r>
              <a:rPr lang="en-GB" sz="2800" dirty="0" smtClean="0"/>
              <a:t>edication</a:t>
            </a:r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41524" y="1724387"/>
            <a:ext cx="4599296" cy="427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08" tIns="44754" rIns="89508" bIns="44754" numCol="1" anchor="t" anchorCtr="0" compatLnSpc="1">
            <a:prstTxWarp prst="textNoShape">
              <a:avLst/>
            </a:prstTxWarp>
          </a:bodyPr>
          <a:lstStyle>
            <a:lvl1pPr marL="336550" indent="-336550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Pct val="4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27075" indent="-279400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Font typeface="Symbol" pitchFamily="18" charset="2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19188" indent="-223838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Pct val="45000"/>
              <a:buFont typeface="Monotype Sorts" pitchFamily="2" charset="2"/>
              <a:buChar char="l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66863" indent="-223838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14538" indent="-223838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Pct val="4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471738" indent="-223838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28938" indent="-223838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386138" indent="-223838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43338" indent="-223838" algn="l" defTabSz="895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800" dirty="0" err="1" smtClean="0">
                <a:solidFill>
                  <a:srgbClr val="0000FF"/>
                </a:solidFill>
              </a:rPr>
              <a:t>IMPaCT</a:t>
            </a:r>
            <a:r>
              <a:rPr lang="en-GB" sz="2800" dirty="0" smtClean="0">
                <a:solidFill>
                  <a:srgbClr val="0000FF"/>
                </a:solidFill>
              </a:rPr>
              <a:t> Back study</a:t>
            </a:r>
          </a:p>
          <a:p>
            <a:r>
              <a:rPr lang="en-GB" sz="2800" dirty="0" smtClean="0"/>
              <a:t>GP consultations</a:t>
            </a:r>
          </a:p>
          <a:p>
            <a:r>
              <a:rPr lang="en-GB" sz="2800" dirty="0" smtClean="0"/>
              <a:t>Visits to NHS consultants</a:t>
            </a:r>
          </a:p>
          <a:p>
            <a:r>
              <a:rPr lang="en-GB" sz="2800" dirty="0" smtClean="0"/>
              <a:t>Visits to private consultants</a:t>
            </a:r>
          </a:p>
          <a:p>
            <a:r>
              <a:rPr lang="en-GB" sz="2800" dirty="0" smtClean="0"/>
              <a:t>Other private healthcare</a:t>
            </a:r>
          </a:p>
          <a:p>
            <a:r>
              <a:rPr lang="en-GB" sz="2800" dirty="0" smtClean="0"/>
              <a:t>Medication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38344" y="6286111"/>
            <a:ext cx="520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Whitehurst et al 2012 Arthritis and Rheumatic Diseases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4687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406" y="584803"/>
            <a:ext cx="7772400" cy="994615"/>
          </a:xfrm>
        </p:spPr>
        <p:txBody>
          <a:bodyPr/>
          <a:lstStyle/>
          <a:p>
            <a:r>
              <a:rPr lang="en-GB" dirty="0" smtClean="0"/>
              <a:t>Change in referral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42" y="1491346"/>
            <a:ext cx="4404939" cy="411480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Low risk referral:</a:t>
            </a:r>
          </a:p>
          <a:p>
            <a:pPr lvl="1"/>
            <a:r>
              <a:rPr lang="en-GB" sz="1800" dirty="0" smtClean="0"/>
              <a:t>49% controls </a:t>
            </a:r>
          </a:p>
          <a:p>
            <a:pPr lvl="1"/>
            <a:r>
              <a:rPr lang="en-GB" sz="1800" dirty="0" smtClean="0"/>
              <a:t>7% targeted group</a:t>
            </a:r>
          </a:p>
          <a:p>
            <a:r>
              <a:rPr lang="en-GB" sz="2400" dirty="0" smtClean="0"/>
              <a:t>Medium risk patients:</a:t>
            </a:r>
          </a:p>
          <a:p>
            <a:pPr lvl="1"/>
            <a:r>
              <a:rPr lang="en-GB" sz="1800" dirty="0" smtClean="0"/>
              <a:t>60% controls</a:t>
            </a:r>
          </a:p>
          <a:p>
            <a:pPr lvl="1"/>
            <a:r>
              <a:rPr lang="en-GB" sz="1800" dirty="0" smtClean="0"/>
              <a:t>98% targeted group</a:t>
            </a:r>
          </a:p>
          <a:p>
            <a:r>
              <a:rPr lang="en-GB" sz="2400" dirty="0" smtClean="0"/>
              <a:t>High risk patients:</a:t>
            </a:r>
          </a:p>
          <a:p>
            <a:pPr lvl="1"/>
            <a:r>
              <a:rPr lang="en-GB" sz="1800" dirty="0" smtClean="0"/>
              <a:t>65% controls</a:t>
            </a:r>
          </a:p>
          <a:p>
            <a:pPr lvl="1"/>
            <a:r>
              <a:rPr lang="en-GB" sz="1800" dirty="0" smtClean="0"/>
              <a:t>100% targeted</a:t>
            </a:r>
          </a:p>
          <a:p>
            <a:pPr lvl="1" indent="-727075">
              <a:buNone/>
            </a:pPr>
            <a:endParaRPr lang="en-GB" sz="1800" dirty="0" smtClean="0"/>
          </a:p>
          <a:p>
            <a:pPr lvl="1" indent="-727075">
              <a:buNone/>
            </a:pPr>
            <a:r>
              <a:rPr lang="en-GB" sz="2000" dirty="0" smtClean="0"/>
              <a:t>Overall referral:         Control = 58%</a:t>
            </a:r>
          </a:p>
          <a:p>
            <a:pPr lvl="1" indent="-727075">
              <a:buNone/>
            </a:pPr>
            <a:r>
              <a:rPr lang="en-GB" sz="2000" dirty="0" smtClean="0"/>
              <a:t>			   Targeted = 75%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978874" y="1500623"/>
            <a:ext cx="4404939" cy="365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08" tIns="44754" rIns="89508" bIns="44754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Pct val="45000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Effect on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Physio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 referrals:</a:t>
            </a:r>
          </a:p>
          <a:p>
            <a:pPr marL="727075" marR="0" lvl="1" indent="-27940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Tx/>
              <a:buFont typeface="Symbol" pitchFamily="18" charset="2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</a:endParaRPr>
          </a:p>
          <a:p>
            <a:pPr marL="727075" marR="0" lvl="1" indent="-27940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Much less referral, </a:t>
            </a:r>
          </a:p>
          <a:p>
            <a:pPr marL="727075" marR="0" lvl="1" indent="-27940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Tx/>
              <a:buFont typeface="Symbol" pitchFamily="18" charset="2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</a:endParaRPr>
          </a:p>
          <a:p>
            <a:pPr marL="727075" marR="0" lvl="1" indent="-27940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Tx/>
              <a:buFont typeface="Symbol" pitchFamily="18" charset="2"/>
              <a:buChar char="-"/>
              <a:tabLst/>
              <a:defRPr/>
            </a:pPr>
            <a:r>
              <a:rPr lang="en-GB" sz="1800" kern="0" dirty="0" smtClean="0">
                <a:solidFill>
                  <a:schemeClr val="accent6"/>
                </a:solidFill>
                <a:latin typeface="Calibri" pitchFamily="34" charset="0"/>
              </a:rPr>
              <a:t>More referrals early</a:t>
            </a:r>
          </a:p>
          <a:p>
            <a:pPr marL="727075" marR="0" lvl="1" indent="-27940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Tx/>
              <a:buFont typeface="Symbol" pitchFamily="18" charset="2"/>
              <a:buChar char="-"/>
              <a:tabLst/>
              <a:defRPr/>
            </a:pPr>
            <a:endParaRPr lang="en-GB" sz="1800" kern="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727075" marR="0" lvl="1" indent="-27940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Tx/>
              <a:buFont typeface="Symbol" pitchFamily="18" charset="2"/>
              <a:buChar char="-"/>
              <a:tabLst/>
              <a:defRPr/>
            </a:pPr>
            <a:endParaRPr lang="en-GB" sz="1800" kern="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727075" marR="0" lvl="1" indent="-27940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Tx/>
              <a:buFont typeface="Symbol" pitchFamily="18" charset="2"/>
              <a:buChar char="-"/>
              <a:tabLst/>
              <a:defRPr/>
            </a:pPr>
            <a:r>
              <a:rPr lang="en-GB" sz="1800" kern="0" dirty="0" smtClean="0">
                <a:solidFill>
                  <a:schemeClr val="accent6"/>
                </a:solidFill>
                <a:latin typeface="Calibri" pitchFamily="34" charset="0"/>
              </a:rPr>
              <a:t>More referrals early</a:t>
            </a:r>
          </a:p>
          <a:p>
            <a:pPr marL="727075" marR="0" lvl="1" indent="-27940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Tx/>
              <a:buFont typeface="Symbol" pitchFamily="18" charset="2"/>
              <a:buChar char="-"/>
              <a:tabLst/>
              <a:defRPr/>
            </a:pPr>
            <a:endParaRPr lang="en-GB" sz="1600" kern="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336550" marR="0" lvl="0" indent="-336550" algn="l" defTabSz="895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9254A"/>
              </a:buClr>
              <a:buSzPct val="45000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692334" y="2426277"/>
            <a:ext cx="12865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692334" y="3108560"/>
            <a:ext cx="12865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535992" y="4064856"/>
            <a:ext cx="12865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11033"/>
              </p:ext>
            </p:extLst>
          </p:nvPr>
        </p:nvGraphicFramePr>
        <p:xfrm>
          <a:off x="3717713" y="4251884"/>
          <a:ext cx="5837947" cy="2940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8181541" imgH="4121253" progId="Excel.Sheet.8">
                  <p:embed/>
                </p:oleObj>
              </mc:Choice>
              <mc:Fallback>
                <p:oleObj r:id="rId4" imgW="8181541" imgH="412125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713" y="4251884"/>
                        <a:ext cx="5837947" cy="2940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6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For evidence translation our results need </a:t>
            </a:r>
            <a:r>
              <a:rPr lang="en-GB" sz="3600" dirty="0"/>
              <a:t>to fit into national context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CRES, CIP, Invest 2 Save, </a:t>
            </a:r>
            <a:r>
              <a:rPr lang="en-GB" sz="2000" dirty="0" err="1"/>
              <a:t>QiPP</a:t>
            </a:r>
            <a:r>
              <a:rPr lang="en-GB" sz="2000" dirty="0"/>
              <a:t>, QP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All have needed to demonstrate: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dirty="0"/>
              <a:t>Cost effectiveness = for the service implementing it (service provider) or across pathway (commissioner)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dirty="0"/>
              <a:t>Value for money – could be pump primed (e.g. I2S)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dirty="0"/>
              <a:t>Reduce variation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dirty="0"/>
              <a:t>Savings – within x years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dirty="0"/>
              <a:t>Savings set out as “</a:t>
            </a:r>
            <a:r>
              <a:rPr lang="en-GB" sz="2000" dirty="0" err="1"/>
              <a:t>costed</a:t>
            </a:r>
            <a:r>
              <a:rPr lang="en-GB" sz="2000" dirty="0"/>
              <a:t> pathways” (current v proposed) using </a:t>
            </a:r>
            <a:r>
              <a:rPr lang="en-GB" sz="2000" dirty="0" err="1"/>
              <a:t>PbR</a:t>
            </a:r>
            <a:r>
              <a:rPr lang="en-GB" sz="2000" dirty="0"/>
              <a:t> tariffs</a:t>
            </a:r>
          </a:p>
        </p:txBody>
      </p:sp>
    </p:spTree>
    <p:extLst>
      <p:ext uri="{BB962C8B-B14F-4D97-AF65-F5344CB8AC3E}">
        <p14:creationId xmlns:p14="http://schemas.microsoft.com/office/powerpoint/2010/main" val="352039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sz="3600" dirty="0"/>
              <a:t>Current climate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387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Need </a:t>
            </a:r>
            <a:r>
              <a:rPr lang="en-GB" sz="2000" b="1" dirty="0"/>
              <a:t>within year savings </a:t>
            </a:r>
            <a:r>
              <a:rPr lang="en-GB" sz="2000" dirty="0"/>
              <a:t>(e.g. if investment needed for training then saving needs to be demonstrated within year)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Cost savings of new approach by Y3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Impact on staffing levels – </a:t>
            </a:r>
            <a:r>
              <a:rPr lang="en-GB" sz="2000" b="1" dirty="0"/>
              <a:t>opportunity costs </a:t>
            </a:r>
            <a:r>
              <a:rPr lang="en-GB" sz="2000" dirty="0"/>
              <a:t>– </a:t>
            </a:r>
            <a:r>
              <a:rPr lang="en-GB" sz="2000" dirty="0" err="1"/>
              <a:t>ie</a:t>
            </a:r>
            <a:r>
              <a:rPr lang="en-GB" sz="2000" dirty="0"/>
              <a:t> patient returning for </a:t>
            </a:r>
            <a:r>
              <a:rPr lang="en-GB" sz="2000" dirty="0" err="1"/>
              <a:t>fup</a:t>
            </a:r>
            <a:r>
              <a:rPr lang="en-GB" sz="2000" dirty="0"/>
              <a:t> less often – does this release staff time? (in the case of </a:t>
            </a:r>
            <a:r>
              <a:rPr lang="en-GB" sz="2000" dirty="0" err="1"/>
              <a:t>STarT</a:t>
            </a:r>
            <a:r>
              <a:rPr lang="en-GB" sz="2000" dirty="0"/>
              <a:t> Back – is this true for GP/Physiotherapy?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Impact in terms of </a:t>
            </a:r>
            <a:r>
              <a:rPr lang="en-GB" sz="2000" b="1" dirty="0"/>
              <a:t>reducing primary care &amp; secondary care </a:t>
            </a:r>
            <a:r>
              <a:rPr lang="en-GB" sz="2000" dirty="0"/>
              <a:t>costs through implementation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	</a:t>
            </a:r>
            <a:r>
              <a:rPr lang="en-GB" sz="2000" dirty="0" err="1"/>
              <a:t>e.g</a:t>
            </a:r>
            <a:r>
              <a:rPr lang="en-GB" sz="2000" dirty="0"/>
              <a:t> the incidence of back pain is: XX per 1000 in your population then the costs averted through implementation are: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	-	x  epidurals per 1000 head of population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	-	x surgical procedures averted (using HRG)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	- 	x outpatient attendances saved (new/follow up tariff)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3722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Can we represent our findings in the language of the NHS?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using national initiatives to inform needs</a:t>
            </a:r>
          </a:p>
          <a:p>
            <a:r>
              <a:rPr lang="en-GB"/>
              <a:t>using HRGs/PbR/reference costs/national benchmarking data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5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075240" cy="926976"/>
          </a:xfrm>
        </p:spPr>
        <p:txBody>
          <a:bodyPr/>
          <a:lstStyle/>
          <a:p>
            <a:pPr algn="l"/>
            <a:r>
              <a:rPr lang="en-GB" sz="3200" dirty="0"/>
              <a:t>Example of Audit Data </a:t>
            </a:r>
            <a:r>
              <a:rPr lang="en-GB" sz="3200" dirty="0" smtClean="0"/>
              <a:t>requirements </a:t>
            </a:r>
            <a:r>
              <a:rPr lang="en-GB" sz="3200" dirty="0"/>
              <a:t>from </a:t>
            </a:r>
            <a:r>
              <a:rPr lang="en-GB" sz="3200" dirty="0" smtClean="0"/>
              <a:t>two </a:t>
            </a:r>
            <a:r>
              <a:rPr lang="en-GB" sz="3200" dirty="0"/>
              <a:t>NHS </a:t>
            </a:r>
            <a:r>
              <a:rPr lang="en-GB" sz="3200" dirty="0" smtClean="0"/>
              <a:t>organisations:</a:t>
            </a:r>
            <a:endParaRPr lang="en-GB" sz="32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3898776" cy="4497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Referrals from GP clinics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Use of StarT Back tool by GP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Use of StarTBack tool by physiotherapy service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Matched treatments (stratified care)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Number of treatments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Outcomes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DNA rate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Referral to interface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Support from clinical specialist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Physiotherapy Staff survey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GP survey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Patient stories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Arial" charset="0"/>
              </a:rPr>
              <a:t>Would you recommend to a friend?</a:t>
            </a:r>
          </a:p>
          <a:p>
            <a:pPr>
              <a:lnSpc>
                <a:spcPct val="90000"/>
              </a:lnSpc>
            </a:pPr>
            <a:endParaRPr lang="en-GB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GB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GB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GB" sz="20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5" y="1556792"/>
            <a:ext cx="46085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Referrals to neurosurgery via specialist spinal team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Referrals to orthopaedics via specialist spinal team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Referral </a:t>
            </a:r>
            <a:r>
              <a:rPr lang="en-GB" dirty="0"/>
              <a:t>type – Emergency / Urgent / Routine / 2 week cancer wait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Pain type - neck, thoracic, lumbar, mixed, not specified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Nerve root pain (</a:t>
            </a:r>
            <a:r>
              <a:rPr lang="en-GB" dirty="0" err="1"/>
              <a:t>eg</a:t>
            </a:r>
            <a:r>
              <a:rPr lang="en-GB" dirty="0"/>
              <a:t> referred pain to arm or leg, or ‘sciatica’, or ‘radiculopathy’) present or not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Detail of timescale of symptoms – under 6 weeks, 6 weeks to 3 months, longer than 3 months, not recorded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Surgical input required. If yes, details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Detail of a psychosocial assessment (including use of </a:t>
            </a:r>
            <a:r>
              <a:rPr lang="en-GB" dirty="0" err="1"/>
              <a:t>STarT</a:t>
            </a:r>
            <a:r>
              <a:rPr lang="en-GB" dirty="0"/>
              <a:t> back tool), or not recorded.</a:t>
            </a:r>
          </a:p>
        </p:txBody>
      </p:sp>
    </p:spTree>
    <p:extLst>
      <p:ext uri="{BB962C8B-B14F-4D97-AF65-F5344CB8AC3E}">
        <p14:creationId xmlns:p14="http://schemas.microsoft.com/office/powerpoint/2010/main" val="291934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Example - Template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237553"/>
              </p:ext>
            </p:extLst>
          </p:nvPr>
        </p:nvGraphicFramePr>
        <p:xfrm>
          <a:off x="457200" y="1988836"/>
          <a:ext cx="9587408" cy="3960447"/>
        </p:xfrm>
        <a:graphic>
          <a:graphicData uri="http://schemas.openxmlformats.org/drawingml/2006/table">
            <a:tbl>
              <a:tblPr/>
              <a:tblGrid>
                <a:gridCol w="411073"/>
                <a:gridCol w="411073"/>
                <a:gridCol w="1738493"/>
                <a:gridCol w="411073"/>
                <a:gridCol w="411073"/>
                <a:gridCol w="462457"/>
                <a:gridCol w="530968"/>
                <a:gridCol w="659428"/>
                <a:gridCol w="411073"/>
                <a:gridCol w="456033"/>
                <a:gridCol w="488148"/>
                <a:gridCol w="411073"/>
                <a:gridCol w="1329561"/>
                <a:gridCol w="1455882"/>
              </a:tblGrid>
              <a:tr h="18420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2089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Strategy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12/13 scheme or new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Scheme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 Lead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Clinical Lead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Proposed Start Date of Scheme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Proposed Start date of savings impact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Activity currency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Activity Change 13-14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FYE of activity change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Financial impact 13-14 £'000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FYE of Financial impact £'000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Comments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2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Planned Care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5512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Introduction of Back Pain Pathway, including direct access to MRI for lumbar spines, leading to reduction in referrals to Secondary Care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NW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JP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O/P first &amp; F/U.Electives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xx% redn at 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248212" marR="5516" marT="55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07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6" marR="5516" marT="5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14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734</Words>
  <Application>Microsoft Office PowerPoint</Application>
  <PresentationFormat>On-screen Show (4:3)</PresentationFormat>
  <Paragraphs>258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Excel 97-2003 Worksheet</vt:lpstr>
      <vt:lpstr>What type of information do service providers/ commissioners  need? – good quality evidence to underpin service delivery/commissioning</vt:lpstr>
      <vt:lpstr>STarT Back RCT (n=851)  (Hill et al, 2011)</vt:lpstr>
      <vt:lpstr>Key cost savings</vt:lpstr>
      <vt:lpstr>Change in referral patterns</vt:lpstr>
      <vt:lpstr>For evidence translation our results need to fit into national context</vt:lpstr>
      <vt:lpstr>Current climate</vt:lpstr>
      <vt:lpstr>Can we represent our findings in the language of the NHS?</vt:lpstr>
      <vt:lpstr>Example of Audit Data requirements from two NHS organisations:</vt:lpstr>
      <vt:lpstr>Example - Template</vt:lpstr>
    </vt:vector>
  </TitlesOfParts>
  <Company>Primary Care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Mayson</dc:creator>
  <cp:lastModifiedBy>prb57</cp:lastModifiedBy>
  <cp:revision>8</cp:revision>
  <dcterms:created xsi:type="dcterms:W3CDTF">2012-10-02T09:06:28Z</dcterms:created>
  <dcterms:modified xsi:type="dcterms:W3CDTF">2013-04-29T12:06:00Z</dcterms:modified>
</cp:coreProperties>
</file>